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7" r:id="rId2"/>
    <p:sldId id="284" r:id="rId3"/>
    <p:sldId id="286" r:id="rId4"/>
    <p:sldId id="256" r:id="rId5"/>
    <p:sldId id="288" r:id="rId6"/>
    <p:sldId id="263" r:id="rId7"/>
    <p:sldId id="265" r:id="rId8"/>
    <p:sldId id="266" r:id="rId9"/>
    <p:sldId id="289" r:id="rId10"/>
    <p:sldId id="290" r:id="rId11"/>
    <p:sldId id="268" r:id="rId12"/>
    <p:sldId id="269" r:id="rId13"/>
    <p:sldId id="271" r:id="rId14"/>
    <p:sldId id="273" r:id="rId15"/>
    <p:sldId id="274" r:id="rId16"/>
    <p:sldId id="275" r:id="rId17"/>
    <p:sldId id="276" r:id="rId18"/>
    <p:sldId id="277" r:id="rId19"/>
    <p:sldId id="278" r:id="rId20"/>
    <p:sldId id="280" r:id="rId21"/>
    <p:sldId id="281" r:id="rId22"/>
    <p:sldId id="282" r:id="rId23"/>
    <p:sldId id="283" r:id="rId24"/>
    <p:sldId id="28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9" autoAdjust="0"/>
  </p:normalViewPr>
  <p:slideViewPr>
    <p:cSldViewPr>
      <p:cViewPr>
        <p:scale>
          <a:sx n="58" d="100"/>
          <a:sy n="58" d="100"/>
        </p:scale>
        <p:origin x="-1734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8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FA6AB-5719-4646-A867-BC2AC5B45D5D}" type="datetimeFigureOut">
              <a:rPr lang="ru-RU" smtClean="0"/>
              <a:pPr/>
              <a:t>12.09.2023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5677A-45BA-4709-A22B-8CA01DCC6A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702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Ykius</a:t>
            </a:r>
            <a:r>
              <a:rPr lang="en-US" baseline="0" dirty="0" smtClean="0"/>
              <a:t>                      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5677A-45BA-4709-A22B-8CA01DCC6A89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691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5677A-45BA-4709-A22B-8CA01DCC6A89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228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60854-A3F3-480C-9815-F3550749C375}" type="datetimeFigureOut">
              <a:rPr lang="ru-RU" smtClean="0"/>
              <a:pPr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2B40-C293-42E1-BB97-126D91D6D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00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60854-A3F3-480C-9815-F3550749C375}" type="datetimeFigureOut">
              <a:rPr lang="ru-RU" smtClean="0"/>
              <a:pPr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2B40-C293-42E1-BB97-126D91D6D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725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60854-A3F3-480C-9815-F3550749C375}" type="datetimeFigureOut">
              <a:rPr lang="ru-RU" smtClean="0"/>
              <a:pPr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2B40-C293-42E1-BB97-126D91D6D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982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60854-A3F3-480C-9815-F3550749C375}" type="datetimeFigureOut">
              <a:rPr lang="ru-RU" smtClean="0"/>
              <a:pPr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2B40-C293-42E1-BB97-126D91D6D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501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60854-A3F3-480C-9815-F3550749C375}" type="datetimeFigureOut">
              <a:rPr lang="ru-RU" smtClean="0"/>
              <a:pPr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2B40-C293-42E1-BB97-126D91D6D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670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60854-A3F3-480C-9815-F3550749C375}" type="datetimeFigureOut">
              <a:rPr lang="ru-RU" smtClean="0"/>
              <a:pPr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2B40-C293-42E1-BB97-126D91D6D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854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60854-A3F3-480C-9815-F3550749C375}" type="datetimeFigureOut">
              <a:rPr lang="ru-RU" smtClean="0"/>
              <a:pPr/>
              <a:t>12.09.2023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2B40-C293-42E1-BB97-126D91D6D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652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60854-A3F3-480C-9815-F3550749C375}" type="datetimeFigureOut">
              <a:rPr lang="ru-RU" smtClean="0"/>
              <a:pPr/>
              <a:t>12.09.2023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2B40-C293-42E1-BB97-126D91D6D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59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60854-A3F3-480C-9815-F3550749C375}" type="datetimeFigureOut">
              <a:rPr lang="ru-RU" smtClean="0"/>
              <a:pPr/>
              <a:t>12.09.2023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2B40-C293-42E1-BB97-126D91D6D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053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60854-A3F3-480C-9815-F3550749C375}" type="datetimeFigureOut">
              <a:rPr lang="ru-RU" smtClean="0"/>
              <a:pPr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2B40-C293-42E1-BB97-126D91D6D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312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60854-A3F3-480C-9815-F3550749C375}" type="datetimeFigureOut">
              <a:rPr lang="ru-RU" smtClean="0"/>
              <a:pPr/>
              <a:t>12.09.2023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2B40-C293-42E1-BB97-126D91D6D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60854-A3F3-480C-9815-F3550749C375}" type="datetimeFigureOut">
              <a:rPr lang="ru-RU" smtClean="0"/>
              <a:pPr/>
              <a:t>12.09.2023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62B40-C293-42E1-BB97-126D91D6D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57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20"/>
            <a:ext cx="9143999" cy="702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553200" cy="2362200"/>
          </a:xfrm>
        </p:spPr>
        <p:txBody>
          <a:bodyPr>
            <a:normAutofit fontScale="92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r"/>
            <a:r>
              <a:rPr lang="ru-RU" b="1" dirty="0" err="1" smtClean="0">
                <a:solidFill>
                  <a:schemeClr val="tx1"/>
                </a:solidFill>
              </a:rPr>
              <a:t>Шарипова</a:t>
            </a:r>
            <a:r>
              <a:rPr lang="ru-RU" b="1" dirty="0" smtClean="0">
                <a:solidFill>
                  <a:schemeClr val="tx1"/>
                </a:solidFill>
              </a:rPr>
              <a:t> Е</a:t>
            </a:r>
            <a:r>
              <a:rPr lang="ru-RU" b="1" dirty="0" smtClean="0">
                <a:solidFill>
                  <a:schemeClr val="tx1"/>
                </a:solidFill>
              </a:rPr>
              <a:t>лена Николаевна , воспитатель МДОУ №10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7924800" cy="1676399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ОТЧЕТ О РЕЗУЛЬТАТАХ МЕТОДИЧЕСКОЙ РАБОТЫ В  ПРОЕКТЕ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28628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готовый проект\s12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14"/>
            <a:ext cx="9226431" cy="69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20960"/>
            <a:ext cx="8229600" cy="702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30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D:\готовый проект\s12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" y="-89037"/>
            <a:ext cx="9226431" cy="69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1 7"/>
          <p:cNvSpPr/>
          <p:nvPr/>
        </p:nvSpPr>
        <p:spPr>
          <a:xfrm rot="21260313">
            <a:off x="899720" y="-273362"/>
            <a:ext cx="3797279" cy="26197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21600"/>
              <a:gd name="f6" fmla="val 10901"/>
              <a:gd name="f7" fmla="val 5905"/>
              <a:gd name="f8" fmla="val 8458"/>
              <a:gd name="f9" fmla="val 2399"/>
              <a:gd name="f10" fmla="val 7417"/>
              <a:gd name="f11" fmla="val 6425"/>
              <a:gd name="f12" fmla="val 476"/>
              <a:gd name="f13" fmla="val 4732"/>
              <a:gd name="f14" fmla="val 7722"/>
              <a:gd name="f15" fmla="val 106"/>
              <a:gd name="f16" fmla="val 8718"/>
              <a:gd name="f17" fmla="val 3828"/>
              <a:gd name="f18" fmla="val 11880"/>
              <a:gd name="f19" fmla="val 243"/>
              <a:gd name="f20" fmla="val 14689"/>
              <a:gd name="f21" fmla="val 5772"/>
              <a:gd name="f22" fmla="val 14041"/>
              <a:gd name="f23" fmla="val 4868"/>
              <a:gd name="f24" fmla="val 17719"/>
              <a:gd name="f25" fmla="val 7819"/>
              <a:gd name="f26" fmla="val 15730"/>
              <a:gd name="f27" fmla="val 8590"/>
              <a:gd name="f28" fmla="val 10637"/>
              <a:gd name="f29" fmla="val 15038"/>
              <a:gd name="f30" fmla="val 13349"/>
              <a:gd name="f31" fmla="val 19840"/>
              <a:gd name="f32" fmla="val 14125"/>
              <a:gd name="f33" fmla="val 14561"/>
              <a:gd name="f34" fmla="val 18248"/>
              <a:gd name="f35" fmla="val 18195"/>
              <a:gd name="f36" fmla="val 16938"/>
              <a:gd name="f37" fmla="val 13044"/>
              <a:gd name="f38" fmla="val 13393"/>
              <a:gd name="f39" fmla="val 17710"/>
              <a:gd name="f40" fmla="val 10579"/>
              <a:gd name="f41" fmla="val 21198"/>
              <a:gd name="f42" fmla="val 8242"/>
              <a:gd name="f43" fmla="val 16806"/>
              <a:gd name="f44" fmla="val 18482"/>
              <a:gd name="f45" fmla="val 4560"/>
              <a:gd name="f46" fmla="val 14257"/>
              <a:gd name="f47" fmla="val 5429"/>
              <a:gd name="f48" fmla="val 14623"/>
              <a:gd name="f49" fmla="+- 0 0 0"/>
              <a:gd name="f50" fmla="*/ f3 1 21600"/>
              <a:gd name="f51" fmla="*/ f4 1 21600"/>
              <a:gd name="f52" fmla="*/ f49 f0 1"/>
              <a:gd name="f53" fmla="*/ 4680 f50 1"/>
              <a:gd name="f54" fmla="*/ 16140 f50 1"/>
              <a:gd name="f55" fmla="*/ 13280 f51 1"/>
              <a:gd name="f56" fmla="*/ 6570 f51 1"/>
              <a:gd name="f57" fmla="*/ 14623 f50 1"/>
              <a:gd name="f58" fmla="*/ 106 f51 1"/>
              <a:gd name="f59" fmla="*/ f52 1 f2"/>
              <a:gd name="f60" fmla="*/ 106 f50 1"/>
              <a:gd name="f61" fmla="*/ 8718 f51 1"/>
              <a:gd name="f62" fmla="*/ 8590 f50 1"/>
              <a:gd name="f63" fmla="*/ 21600 f51 1"/>
              <a:gd name="f64" fmla="*/ 21600 f50 1"/>
              <a:gd name="f65" fmla="*/ 13393 f51 1"/>
              <a:gd name="f66" fmla="+- f59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6">
                <a:pos x="f57" y="f58"/>
              </a:cxn>
              <a:cxn ang="f66">
                <a:pos x="f60" y="f61"/>
              </a:cxn>
              <a:cxn ang="f66">
                <a:pos x="f62" y="f63"/>
              </a:cxn>
              <a:cxn ang="f66">
                <a:pos x="f64" y="f65"/>
              </a:cxn>
            </a:cxnLst>
            <a:rect l="f53" t="f56" r="f54" b="f55"/>
            <a:pathLst>
              <a:path w="21600" h="21600">
                <a:moveTo>
                  <a:pt x="f6" y="f7"/>
                </a:moveTo>
                <a:lnTo>
                  <a:pt x="f8" y="f9"/>
                </a:lnTo>
                <a:lnTo>
                  <a:pt x="f10" y="f11"/>
                </a:lnTo>
                <a:lnTo>
                  <a:pt x="f12" y="f9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5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5" y="f38"/>
                </a:lnTo>
                <a:lnTo>
                  <a:pt x="f39" y="f40"/>
                </a:lnTo>
                <a:lnTo>
                  <a:pt x="f41" y="f42"/>
                </a:lnTo>
                <a:lnTo>
                  <a:pt x="f43" y="f10"/>
                </a:lnTo>
                <a:lnTo>
                  <a:pt x="f44" y="f45"/>
                </a:lnTo>
                <a:lnTo>
                  <a:pt x="f46" y="f47"/>
                </a:lnTo>
                <a:lnTo>
                  <a:pt x="f48" y="f15"/>
                </a:lnTo>
                <a:lnTo>
                  <a:pt x="f6" y="f7"/>
                </a:lnTo>
                <a:close/>
              </a:path>
            </a:pathLst>
          </a:custGeom>
          <a:solidFill>
            <a:srgbClr val="B7DEE8"/>
          </a:solidFill>
          <a:ln w="25560">
            <a:solidFill>
              <a:srgbClr val="93CDDD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1" i="0" u="none" strike="noStrike" kern="1200" spc="0" dirty="0" smtClean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</a:t>
            </a:r>
            <a:r>
              <a:rPr lang="ru-RU" sz="2400" b="1" i="0" u="none" strike="noStrike" kern="1200" spc="0" dirty="0" smtClean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Техника</a:t>
            </a:r>
            <a:endParaRPr lang="ru-RU" sz="2400" b="1" i="0" u="none" strike="noStrike" kern="1200" spc="0" dirty="0">
              <a:ln>
                <a:noFill/>
              </a:ln>
              <a:latin typeface="Times New Roman" pitchFamily="18"/>
              <a:ea typeface="Microsoft YaHei" pitchFamily="2"/>
              <a:cs typeface="Times New Roman" pitchFamily="18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1" i="0" u="none" strike="noStrike" kern="1200" spc="0" dirty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«Рисование </a:t>
            </a:r>
            <a:r>
              <a:rPr lang="ru-RU" sz="2400" b="1" i="0" u="none" strike="noStrike" kern="1200" spc="0" dirty="0" smtClean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пальчикам»</a:t>
            </a:r>
            <a:endParaRPr lang="ru-RU" sz="2400" b="1" i="0" u="none" strike="noStrike" kern="1200" spc="0" dirty="0">
              <a:ln>
                <a:noFill/>
              </a:ln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5000" y="1474752"/>
            <a:ext cx="2362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Способ рисования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ребенок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опускает в гуашь пальчик и наносит точки, пятнышки на бумагу. На каждый пальчик набирается краска разного цвета. После работы пальчики вытираются салфеткой, затем гуашь легко смывается.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готовый проект\IMG_20200920_140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29" y="2262423"/>
            <a:ext cx="2865712" cy="382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88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D:\готовый проект\s12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-61824"/>
            <a:ext cx="9226431" cy="69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1 7"/>
          <p:cNvSpPr/>
          <p:nvPr/>
        </p:nvSpPr>
        <p:spPr>
          <a:xfrm rot="437400">
            <a:off x="1082598" y="163406"/>
            <a:ext cx="3712320" cy="2548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21600"/>
              <a:gd name="f6" fmla="val 10901"/>
              <a:gd name="f7" fmla="val 5905"/>
              <a:gd name="f8" fmla="val 8458"/>
              <a:gd name="f9" fmla="val 2399"/>
              <a:gd name="f10" fmla="val 7417"/>
              <a:gd name="f11" fmla="val 6425"/>
              <a:gd name="f12" fmla="val 476"/>
              <a:gd name="f13" fmla="val 4732"/>
              <a:gd name="f14" fmla="val 7722"/>
              <a:gd name="f15" fmla="val 106"/>
              <a:gd name="f16" fmla="val 8718"/>
              <a:gd name="f17" fmla="val 3828"/>
              <a:gd name="f18" fmla="val 11880"/>
              <a:gd name="f19" fmla="val 243"/>
              <a:gd name="f20" fmla="val 14689"/>
              <a:gd name="f21" fmla="val 5772"/>
              <a:gd name="f22" fmla="val 14041"/>
              <a:gd name="f23" fmla="val 4868"/>
              <a:gd name="f24" fmla="val 17719"/>
              <a:gd name="f25" fmla="val 7819"/>
              <a:gd name="f26" fmla="val 15730"/>
              <a:gd name="f27" fmla="val 8590"/>
              <a:gd name="f28" fmla="val 10637"/>
              <a:gd name="f29" fmla="val 15038"/>
              <a:gd name="f30" fmla="val 13349"/>
              <a:gd name="f31" fmla="val 19840"/>
              <a:gd name="f32" fmla="val 14125"/>
              <a:gd name="f33" fmla="val 14561"/>
              <a:gd name="f34" fmla="val 18248"/>
              <a:gd name="f35" fmla="val 18195"/>
              <a:gd name="f36" fmla="val 16938"/>
              <a:gd name="f37" fmla="val 13044"/>
              <a:gd name="f38" fmla="val 13393"/>
              <a:gd name="f39" fmla="val 17710"/>
              <a:gd name="f40" fmla="val 10579"/>
              <a:gd name="f41" fmla="val 21198"/>
              <a:gd name="f42" fmla="val 8242"/>
              <a:gd name="f43" fmla="val 16806"/>
              <a:gd name="f44" fmla="val 18482"/>
              <a:gd name="f45" fmla="val 4560"/>
              <a:gd name="f46" fmla="val 14257"/>
              <a:gd name="f47" fmla="val 5429"/>
              <a:gd name="f48" fmla="val 14623"/>
              <a:gd name="f49" fmla="+- 0 0 0"/>
              <a:gd name="f50" fmla="*/ f3 1 21600"/>
              <a:gd name="f51" fmla="*/ f4 1 21600"/>
              <a:gd name="f52" fmla="*/ f49 f0 1"/>
              <a:gd name="f53" fmla="*/ 4680 f50 1"/>
              <a:gd name="f54" fmla="*/ 16140 f50 1"/>
              <a:gd name="f55" fmla="*/ 13280 f51 1"/>
              <a:gd name="f56" fmla="*/ 6570 f51 1"/>
              <a:gd name="f57" fmla="*/ 14623 f50 1"/>
              <a:gd name="f58" fmla="*/ 106 f51 1"/>
              <a:gd name="f59" fmla="*/ f52 1 f2"/>
              <a:gd name="f60" fmla="*/ 106 f50 1"/>
              <a:gd name="f61" fmla="*/ 8718 f51 1"/>
              <a:gd name="f62" fmla="*/ 8590 f50 1"/>
              <a:gd name="f63" fmla="*/ 21600 f51 1"/>
              <a:gd name="f64" fmla="*/ 21600 f50 1"/>
              <a:gd name="f65" fmla="*/ 13393 f51 1"/>
              <a:gd name="f66" fmla="+- f59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6">
                <a:pos x="f57" y="f58"/>
              </a:cxn>
              <a:cxn ang="f66">
                <a:pos x="f60" y="f61"/>
              </a:cxn>
              <a:cxn ang="f66">
                <a:pos x="f62" y="f63"/>
              </a:cxn>
              <a:cxn ang="f66">
                <a:pos x="f64" y="f65"/>
              </a:cxn>
            </a:cxnLst>
            <a:rect l="f53" t="f56" r="f54" b="f55"/>
            <a:pathLst>
              <a:path w="21600" h="21600">
                <a:moveTo>
                  <a:pt x="f6" y="f7"/>
                </a:moveTo>
                <a:lnTo>
                  <a:pt x="f8" y="f9"/>
                </a:lnTo>
                <a:lnTo>
                  <a:pt x="f10" y="f11"/>
                </a:lnTo>
                <a:lnTo>
                  <a:pt x="f12" y="f9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5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5" y="f38"/>
                </a:lnTo>
                <a:lnTo>
                  <a:pt x="f39" y="f40"/>
                </a:lnTo>
                <a:lnTo>
                  <a:pt x="f41" y="f42"/>
                </a:lnTo>
                <a:lnTo>
                  <a:pt x="f43" y="f10"/>
                </a:lnTo>
                <a:lnTo>
                  <a:pt x="f44" y="f45"/>
                </a:lnTo>
                <a:lnTo>
                  <a:pt x="f46" y="f47"/>
                </a:lnTo>
                <a:lnTo>
                  <a:pt x="f48" y="f15"/>
                </a:lnTo>
                <a:lnTo>
                  <a:pt x="f6" y="f7"/>
                </a:lnTo>
                <a:close/>
              </a:path>
            </a:pathLst>
          </a:custGeom>
          <a:solidFill>
            <a:srgbClr val="B7DEE8"/>
          </a:solidFill>
          <a:ln w="25560">
            <a:solidFill>
              <a:srgbClr val="93CDDD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1" i="0" u="none" strike="noStrike" kern="1200" spc="0" dirty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Техника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1" i="0" u="none" strike="noStrike" kern="1200" spc="0" dirty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"Рисование ладошкой"</a:t>
            </a:r>
          </a:p>
        </p:txBody>
      </p:sp>
      <p:sp>
        <p:nvSpPr>
          <p:cNvPr id="6" name="Прямоугольник 6"/>
          <p:cNvSpPr/>
          <p:nvPr/>
        </p:nvSpPr>
        <p:spPr>
          <a:xfrm>
            <a:off x="6248400" y="1916892"/>
            <a:ext cx="2499840" cy="380728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1" u="sng" strike="noStrike" kern="1200" spc="0" dirty="0">
                <a:ln>
                  <a:noFill/>
                </a:ln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Times New Roman" pitchFamily="18"/>
              </a:rPr>
              <a:t>Способ рисования</a:t>
            </a:r>
            <a:r>
              <a:rPr lang="ru-RU" sz="1800" b="1" i="1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:</a:t>
            </a:r>
          </a:p>
          <a:p>
            <a:pPr marL="0" marR="0" lvl="0" indent="0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1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 ребенок опускает в гуашь ладошку (всю кисть) или окрашивает ее с помощью кисточки (с помощью взрослого, с пяти лет сам) и делает отпечаток на бумаге. Рисуют и правой и левой руками, окрашенными разными цветами</a:t>
            </a:r>
          </a:p>
        </p:txBody>
      </p:sp>
      <p:pic>
        <p:nvPicPr>
          <p:cNvPr id="3075" name="Picture 3" descr="D:\готовый проект\IMG_20200311_1012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50993" y="2438400"/>
            <a:ext cx="2302669" cy="307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готовый проект\IMG_20200920_1414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14" y="3048000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53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 descr="D:\готовый проект\s12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72" y="0"/>
            <a:ext cx="9226431" cy="69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ятно 1 11"/>
          <p:cNvSpPr/>
          <p:nvPr/>
        </p:nvSpPr>
        <p:spPr>
          <a:xfrm rot="681000">
            <a:off x="1487496" y="332736"/>
            <a:ext cx="3599979" cy="219929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21600"/>
              <a:gd name="f6" fmla="val 10901"/>
              <a:gd name="f7" fmla="val 5905"/>
              <a:gd name="f8" fmla="val 8458"/>
              <a:gd name="f9" fmla="val 2399"/>
              <a:gd name="f10" fmla="val 7417"/>
              <a:gd name="f11" fmla="val 6425"/>
              <a:gd name="f12" fmla="val 476"/>
              <a:gd name="f13" fmla="val 4732"/>
              <a:gd name="f14" fmla="val 7722"/>
              <a:gd name="f15" fmla="val 106"/>
              <a:gd name="f16" fmla="val 8718"/>
              <a:gd name="f17" fmla="val 3828"/>
              <a:gd name="f18" fmla="val 11880"/>
              <a:gd name="f19" fmla="val 243"/>
              <a:gd name="f20" fmla="val 14689"/>
              <a:gd name="f21" fmla="val 5772"/>
              <a:gd name="f22" fmla="val 14041"/>
              <a:gd name="f23" fmla="val 4868"/>
              <a:gd name="f24" fmla="val 17719"/>
              <a:gd name="f25" fmla="val 7819"/>
              <a:gd name="f26" fmla="val 15730"/>
              <a:gd name="f27" fmla="val 8590"/>
              <a:gd name="f28" fmla="val 10637"/>
              <a:gd name="f29" fmla="val 15038"/>
              <a:gd name="f30" fmla="val 13349"/>
              <a:gd name="f31" fmla="val 19840"/>
              <a:gd name="f32" fmla="val 14125"/>
              <a:gd name="f33" fmla="val 14561"/>
              <a:gd name="f34" fmla="val 18248"/>
              <a:gd name="f35" fmla="val 18195"/>
              <a:gd name="f36" fmla="val 16938"/>
              <a:gd name="f37" fmla="val 13044"/>
              <a:gd name="f38" fmla="val 13393"/>
              <a:gd name="f39" fmla="val 17710"/>
              <a:gd name="f40" fmla="val 10579"/>
              <a:gd name="f41" fmla="val 21198"/>
              <a:gd name="f42" fmla="val 8242"/>
              <a:gd name="f43" fmla="val 16806"/>
              <a:gd name="f44" fmla="val 18482"/>
              <a:gd name="f45" fmla="val 4560"/>
              <a:gd name="f46" fmla="val 14257"/>
              <a:gd name="f47" fmla="val 5429"/>
              <a:gd name="f48" fmla="val 14623"/>
              <a:gd name="f49" fmla="+- 0 0 0"/>
              <a:gd name="f50" fmla="*/ f3 1 21600"/>
              <a:gd name="f51" fmla="*/ f4 1 21600"/>
              <a:gd name="f52" fmla="*/ f49 f0 1"/>
              <a:gd name="f53" fmla="*/ 4680 f50 1"/>
              <a:gd name="f54" fmla="*/ 16140 f50 1"/>
              <a:gd name="f55" fmla="*/ 13280 f51 1"/>
              <a:gd name="f56" fmla="*/ 6570 f51 1"/>
              <a:gd name="f57" fmla="*/ 14623 f50 1"/>
              <a:gd name="f58" fmla="*/ 106 f51 1"/>
              <a:gd name="f59" fmla="*/ f52 1 f2"/>
              <a:gd name="f60" fmla="*/ 106 f50 1"/>
              <a:gd name="f61" fmla="*/ 8718 f51 1"/>
              <a:gd name="f62" fmla="*/ 8590 f50 1"/>
              <a:gd name="f63" fmla="*/ 21600 f51 1"/>
              <a:gd name="f64" fmla="*/ 21600 f50 1"/>
              <a:gd name="f65" fmla="*/ 13393 f51 1"/>
              <a:gd name="f66" fmla="+- f59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6">
                <a:pos x="f57" y="f58"/>
              </a:cxn>
              <a:cxn ang="f66">
                <a:pos x="f60" y="f61"/>
              </a:cxn>
              <a:cxn ang="f66">
                <a:pos x="f62" y="f63"/>
              </a:cxn>
              <a:cxn ang="f66">
                <a:pos x="f64" y="f65"/>
              </a:cxn>
            </a:cxnLst>
            <a:rect l="f53" t="f56" r="f54" b="f55"/>
            <a:pathLst>
              <a:path w="21600" h="21600">
                <a:moveTo>
                  <a:pt x="f6" y="f7"/>
                </a:moveTo>
                <a:lnTo>
                  <a:pt x="f8" y="f9"/>
                </a:lnTo>
                <a:lnTo>
                  <a:pt x="f10" y="f11"/>
                </a:lnTo>
                <a:lnTo>
                  <a:pt x="f12" y="f9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5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5" y="f38"/>
                </a:lnTo>
                <a:lnTo>
                  <a:pt x="f39" y="f40"/>
                </a:lnTo>
                <a:lnTo>
                  <a:pt x="f41" y="f42"/>
                </a:lnTo>
                <a:lnTo>
                  <a:pt x="f43" y="f10"/>
                </a:lnTo>
                <a:lnTo>
                  <a:pt x="f44" y="f45"/>
                </a:lnTo>
                <a:lnTo>
                  <a:pt x="f46" y="f47"/>
                </a:lnTo>
                <a:lnTo>
                  <a:pt x="f48" y="f15"/>
                </a:lnTo>
                <a:lnTo>
                  <a:pt x="f6" y="f7"/>
                </a:lnTo>
                <a:close/>
              </a:path>
            </a:pathLst>
          </a:custGeom>
          <a:solidFill>
            <a:srgbClr val="B7DEE8"/>
          </a:solidFill>
          <a:ln w="25560">
            <a:solidFill>
              <a:srgbClr val="93CDDD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1" i="0" u="none" strike="noStrike" kern="1200" spc="0" dirty="0" smtClean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 Техника </a:t>
            </a:r>
            <a:r>
              <a:rPr lang="ru-RU" sz="2400" b="1" i="0" u="none" strike="noStrike" kern="1200" spc="0" dirty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«Рисование ватными палочками»</a:t>
            </a:r>
          </a:p>
        </p:txBody>
      </p:sp>
      <p:sp>
        <p:nvSpPr>
          <p:cNvPr id="6" name="Прямоугольник 6"/>
          <p:cNvSpPr/>
          <p:nvPr/>
        </p:nvSpPr>
        <p:spPr>
          <a:xfrm>
            <a:off x="6429240" y="2133600"/>
            <a:ext cx="2499840" cy="31078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sng" strike="noStrike" kern="1200" spc="0" dirty="0" err="1">
                <a:ln>
                  <a:noFill/>
                </a:ln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Times New Roman" pitchFamily="18"/>
              </a:rPr>
              <a:t>Cпособ</a:t>
            </a:r>
            <a:r>
              <a:rPr lang="ru-RU" sz="1800" b="1" i="0" u="sng" strike="noStrike" kern="1200" spc="0" dirty="0">
                <a:ln>
                  <a:noFill/>
                </a:ln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Times New Roman" pitchFamily="18"/>
              </a:rPr>
              <a:t> рисования</a:t>
            </a:r>
            <a:r>
              <a:rPr lang="ru-RU" sz="18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: </a:t>
            </a:r>
            <a:r>
              <a:rPr lang="ru-RU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ребенок опускает в гуашь палочку и наносит точки, пятнышки. Сначала можно нарисовать по контуру, а затем заполнить весь рисунок точками. Для каждой новой краски берите новую палочку</a:t>
            </a:r>
          </a:p>
        </p:txBody>
      </p:sp>
      <p:pic>
        <p:nvPicPr>
          <p:cNvPr id="7170" name="Picture 2" descr="D:\готовый проект\IMG_20200318_0909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55478"/>
            <a:ext cx="2819400" cy="329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опыты2\IMG_20200914_0933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2593916" cy="347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D:\готовый проект\s12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-42772"/>
            <a:ext cx="9367944" cy="702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1 7"/>
          <p:cNvSpPr/>
          <p:nvPr/>
        </p:nvSpPr>
        <p:spPr>
          <a:xfrm rot="737400">
            <a:off x="1291236" y="-74324"/>
            <a:ext cx="3882600" cy="26485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21600"/>
              <a:gd name="f6" fmla="val 10901"/>
              <a:gd name="f7" fmla="val 5905"/>
              <a:gd name="f8" fmla="val 8458"/>
              <a:gd name="f9" fmla="val 2399"/>
              <a:gd name="f10" fmla="val 7417"/>
              <a:gd name="f11" fmla="val 6425"/>
              <a:gd name="f12" fmla="val 476"/>
              <a:gd name="f13" fmla="val 4732"/>
              <a:gd name="f14" fmla="val 7722"/>
              <a:gd name="f15" fmla="val 106"/>
              <a:gd name="f16" fmla="val 8718"/>
              <a:gd name="f17" fmla="val 3828"/>
              <a:gd name="f18" fmla="val 11880"/>
              <a:gd name="f19" fmla="val 243"/>
              <a:gd name="f20" fmla="val 14689"/>
              <a:gd name="f21" fmla="val 5772"/>
              <a:gd name="f22" fmla="val 14041"/>
              <a:gd name="f23" fmla="val 4868"/>
              <a:gd name="f24" fmla="val 17719"/>
              <a:gd name="f25" fmla="val 7819"/>
              <a:gd name="f26" fmla="val 15730"/>
              <a:gd name="f27" fmla="val 8590"/>
              <a:gd name="f28" fmla="val 10637"/>
              <a:gd name="f29" fmla="val 15038"/>
              <a:gd name="f30" fmla="val 13349"/>
              <a:gd name="f31" fmla="val 19840"/>
              <a:gd name="f32" fmla="val 14125"/>
              <a:gd name="f33" fmla="val 14561"/>
              <a:gd name="f34" fmla="val 18248"/>
              <a:gd name="f35" fmla="val 18195"/>
              <a:gd name="f36" fmla="val 16938"/>
              <a:gd name="f37" fmla="val 13044"/>
              <a:gd name="f38" fmla="val 13393"/>
              <a:gd name="f39" fmla="val 17710"/>
              <a:gd name="f40" fmla="val 10579"/>
              <a:gd name="f41" fmla="val 21198"/>
              <a:gd name="f42" fmla="val 8242"/>
              <a:gd name="f43" fmla="val 16806"/>
              <a:gd name="f44" fmla="val 18482"/>
              <a:gd name="f45" fmla="val 4560"/>
              <a:gd name="f46" fmla="val 14257"/>
              <a:gd name="f47" fmla="val 5429"/>
              <a:gd name="f48" fmla="val 14623"/>
              <a:gd name="f49" fmla="+- 0 0 0"/>
              <a:gd name="f50" fmla="*/ f3 1 21600"/>
              <a:gd name="f51" fmla="*/ f4 1 21600"/>
              <a:gd name="f52" fmla="*/ f49 f0 1"/>
              <a:gd name="f53" fmla="*/ 4680 f50 1"/>
              <a:gd name="f54" fmla="*/ 16140 f50 1"/>
              <a:gd name="f55" fmla="*/ 13280 f51 1"/>
              <a:gd name="f56" fmla="*/ 6570 f51 1"/>
              <a:gd name="f57" fmla="*/ 14623 f50 1"/>
              <a:gd name="f58" fmla="*/ 106 f51 1"/>
              <a:gd name="f59" fmla="*/ f52 1 f2"/>
              <a:gd name="f60" fmla="*/ 106 f50 1"/>
              <a:gd name="f61" fmla="*/ 8718 f51 1"/>
              <a:gd name="f62" fmla="*/ 8590 f50 1"/>
              <a:gd name="f63" fmla="*/ 21600 f51 1"/>
              <a:gd name="f64" fmla="*/ 21600 f50 1"/>
              <a:gd name="f65" fmla="*/ 13393 f51 1"/>
              <a:gd name="f66" fmla="+- f59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6">
                <a:pos x="f57" y="f58"/>
              </a:cxn>
              <a:cxn ang="f66">
                <a:pos x="f60" y="f61"/>
              </a:cxn>
              <a:cxn ang="f66">
                <a:pos x="f62" y="f63"/>
              </a:cxn>
              <a:cxn ang="f66">
                <a:pos x="f64" y="f65"/>
              </a:cxn>
            </a:cxnLst>
            <a:rect l="f53" t="f56" r="f54" b="f55"/>
            <a:pathLst>
              <a:path w="21600" h="21600">
                <a:moveTo>
                  <a:pt x="f6" y="f7"/>
                </a:moveTo>
                <a:lnTo>
                  <a:pt x="f8" y="f9"/>
                </a:lnTo>
                <a:lnTo>
                  <a:pt x="f10" y="f11"/>
                </a:lnTo>
                <a:lnTo>
                  <a:pt x="f12" y="f9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5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5" y="f38"/>
                </a:lnTo>
                <a:lnTo>
                  <a:pt x="f39" y="f40"/>
                </a:lnTo>
                <a:lnTo>
                  <a:pt x="f41" y="f42"/>
                </a:lnTo>
                <a:lnTo>
                  <a:pt x="f43" y="f10"/>
                </a:lnTo>
                <a:lnTo>
                  <a:pt x="f44" y="f45"/>
                </a:lnTo>
                <a:lnTo>
                  <a:pt x="f46" y="f47"/>
                </a:lnTo>
                <a:lnTo>
                  <a:pt x="f48" y="f15"/>
                </a:lnTo>
                <a:lnTo>
                  <a:pt x="f6" y="f7"/>
                </a:lnTo>
                <a:close/>
              </a:path>
            </a:pathLst>
          </a:custGeom>
          <a:solidFill>
            <a:srgbClr val="B7DEE8"/>
          </a:solidFill>
          <a:ln w="25560">
            <a:solidFill>
              <a:srgbClr val="93CDDD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1" i="0" u="none" strike="noStrike" kern="1200" spc="0" dirty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Техника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1" i="0" u="none" strike="noStrike" kern="1200" spc="0" dirty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«Оттиск поролоном»</a:t>
            </a:r>
          </a:p>
        </p:txBody>
      </p:sp>
      <p:sp>
        <p:nvSpPr>
          <p:cNvPr id="5" name="Прямоугольник 6"/>
          <p:cNvSpPr/>
          <p:nvPr/>
        </p:nvSpPr>
        <p:spPr>
          <a:xfrm>
            <a:off x="6248400" y="1877618"/>
            <a:ext cx="2743200" cy="303976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000" b="1" i="0" u="sng" strike="noStrike" kern="1200" spc="0" dirty="0">
                <a:ln>
                  <a:noFill/>
                </a:ln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Times New Roman" pitchFamily="18"/>
              </a:rPr>
              <a:t>Способ рисования</a:t>
            </a:r>
            <a:r>
              <a:rPr lang="ru-RU" sz="20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: </a:t>
            </a:r>
            <a:r>
              <a:rPr lang="ru-RU" sz="20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ребенок прижимает поролон к штемпельной подушке с краской и наносит оттиск на бумагу. Для изменения цвета берутся другие мисочка и поролон.</a:t>
            </a:r>
          </a:p>
        </p:txBody>
      </p:sp>
      <p:pic>
        <p:nvPicPr>
          <p:cNvPr id="4098" name="Picture 2" descr="D:\готовый проект\IMG_20200914_1507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1755" y="3796778"/>
            <a:ext cx="2438402" cy="182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36" y="2546088"/>
            <a:ext cx="2676844" cy="1891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437867"/>
            <a:ext cx="2771265" cy="1876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23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D:\готовый проект\s12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-129858"/>
            <a:ext cx="9520344" cy="714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1 7"/>
          <p:cNvSpPr/>
          <p:nvPr/>
        </p:nvSpPr>
        <p:spPr>
          <a:xfrm rot="472200">
            <a:off x="531263" y="133698"/>
            <a:ext cx="4419000" cy="2498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21600"/>
              <a:gd name="f6" fmla="val 10901"/>
              <a:gd name="f7" fmla="val 5905"/>
              <a:gd name="f8" fmla="val 8458"/>
              <a:gd name="f9" fmla="val 2399"/>
              <a:gd name="f10" fmla="val 7417"/>
              <a:gd name="f11" fmla="val 6425"/>
              <a:gd name="f12" fmla="val 476"/>
              <a:gd name="f13" fmla="val 4732"/>
              <a:gd name="f14" fmla="val 7722"/>
              <a:gd name="f15" fmla="val 106"/>
              <a:gd name="f16" fmla="val 8718"/>
              <a:gd name="f17" fmla="val 3828"/>
              <a:gd name="f18" fmla="val 11880"/>
              <a:gd name="f19" fmla="val 243"/>
              <a:gd name="f20" fmla="val 14689"/>
              <a:gd name="f21" fmla="val 5772"/>
              <a:gd name="f22" fmla="val 14041"/>
              <a:gd name="f23" fmla="val 4868"/>
              <a:gd name="f24" fmla="val 17719"/>
              <a:gd name="f25" fmla="val 7819"/>
              <a:gd name="f26" fmla="val 15730"/>
              <a:gd name="f27" fmla="val 8590"/>
              <a:gd name="f28" fmla="val 10637"/>
              <a:gd name="f29" fmla="val 15038"/>
              <a:gd name="f30" fmla="val 13349"/>
              <a:gd name="f31" fmla="val 19840"/>
              <a:gd name="f32" fmla="val 14125"/>
              <a:gd name="f33" fmla="val 14561"/>
              <a:gd name="f34" fmla="val 18248"/>
              <a:gd name="f35" fmla="val 18195"/>
              <a:gd name="f36" fmla="val 16938"/>
              <a:gd name="f37" fmla="val 13044"/>
              <a:gd name="f38" fmla="val 13393"/>
              <a:gd name="f39" fmla="val 17710"/>
              <a:gd name="f40" fmla="val 10579"/>
              <a:gd name="f41" fmla="val 21198"/>
              <a:gd name="f42" fmla="val 8242"/>
              <a:gd name="f43" fmla="val 16806"/>
              <a:gd name="f44" fmla="val 18482"/>
              <a:gd name="f45" fmla="val 4560"/>
              <a:gd name="f46" fmla="val 14257"/>
              <a:gd name="f47" fmla="val 5429"/>
              <a:gd name="f48" fmla="val 14623"/>
              <a:gd name="f49" fmla="+- 0 0 0"/>
              <a:gd name="f50" fmla="*/ f3 1 21600"/>
              <a:gd name="f51" fmla="*/ f4 1 21600"/>
              <a:gd name="f52" fmla="*/ f49 f0 1"/>
              <a:gd name="f53" fmla="*/ 4680 f50 1"/>
              <a:gd name="f54" fmla="*/ 16140 f50 1"/>
              <a:gd name="f55" fmla="*/ 13280 f51 1"/>
              <a:gd name="f56" fmla="*/ 6570 f51 1"/>
              <a:gd name="f57" fmla="*/ 14623 f50 1"/>
              <a:gd name="f58" fmla="*/ 106 f51 1"/>
              <a:gd name="f59" fmla="*/ f52 1 f2"/>
              <a:gd name="f60" fmla="*/ 106 f50 1"/>
              <a:gd name="f61" fmla="*/ 8718 f51 1"/>
              <a:gd name="f62" fmla="*/ 8590 f50 1"/>
              <a:gd name="f63" fmla="*/ 21600 f51 1"/>
              <a:gd name="f64" fmla="*/ 21600 f50 1"/>
              <a:gd name="f65" fmla="*/ 13393 f51 1"/>
              <a:gd name="f66" fmla="+- f59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6">
                <a:pos x="f57" y="f58"/>
              </a:cxn>
              <a:cxn ang="f66">
                <a:pos x="f60" y="f61"/>
              </a:cxn>
              <a:cxn ang="f66">
                <a:pos x="f62" y="f63"/>
              </a:cxn>
              <a:cxn ang="f66">
                <a:pos x="f64" y="f65"/>
              </a:cxn>
            </a:cxnLst>
            <a:rect l="f53" t="f56" r="f54" b="f55"/>
            <a:pathLst>
              <a:path w="21600" h="21600">
                <a:moveTo>
                  <a:pt x="f6" y="f7"/>
                </a:moveTo>
                <a:lnTo>
                  <a:pt x="f8" y="f9"/>
                </a:lnTo>
                <a:lnTo>
                  <a:pt x="f10" y="f11"/>
                </a:lnTo>
                <a:lnTo>
                  <a:pt x="f12" y="f9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5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5" y="f38"/>
                </a:lnTo>
                <a:lnTo>
                  <a:pt x="f39" y="f40"/>
                </a:lnTo>
                <a:lnTo>
                  <a:pt x="f41" y="f42"/>
                </a:lnTo>
                <a:lnTo>
                  <a:pt x="f43" y="f10"/>
                </a:lnTo>
                <a:lnTo>
                  <a:pt x="f44" y="f45"/>
                </a:lnTo>
                <a:lnTo>
                  <a:pt x="f46" y="f47"/>
                </a:lnTo>
                <a:lnTo>
                  <a:pt x="f48" y="f15"/>
                </a:lnTo>
                <a:lnTo>
                  <a:pt x="f6" y="f7"/>
                </a:lnTo>
                <a:close/>
              </a:path>
            </a:pathLst>
          </a:custGeom>
          <a:solidFill>
            <a:srgbClr val="B7DEE8"/>
          </a:solidFill>
          <a:ln w="25560">
            <a:solidFill>
              <a:srgbClr val="93CDDD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i="0" u="none" strike="noStrike" kern="1200" spc="0" dirty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Техника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i="0" u="none" strike="noStrike" kern="1200" spc="0" dirty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«Тычок жесткой полусухой кистью»</a:t>
            </a:r>
          </a:p>
        </p:txBody>
      </p:sp>
      <p:sp>
        <p:nvSpPr>
          <p:cNvPr id="5" name="Прямоугольник 6"/>
          <p:cNvSpPr/>
          <p:nvPr/>
        </p:nvSpPr>
        <p:spPr>
          <a:xfrm>
            <a:off x="6019800" y="2133600"/>
            <a:ext cx="2980920" cy="327636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sng" strike="noStrike" kern="1200" spc="0" dirty="0">
                <a:ln>
                  <a:noFill/>
                </a:ln>
                <a:solidFill>
                  <a:srgbClr val="000000"/>
                </a:solidFill>
                <a:uFillTx/>
                <a:latin typeface="Times New Roman" pitchFamily="18"/>
                <a:ea typeface="Microsoft YaHei" pitchFamily="2"/>
                <a:cs typeface="Times New Roman" pitchFamily="18"/>
              </a:rPr>
              <a:t>Способ рисования: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ребенок опускает в гуашь кисть и ударяет ею по бумаге, держа вертикально. При работе кисть в воду не опускается. Таким образом, заполняется весь лист, контур или шаблон. Получается имитация фактурности пушистой или колючей поверхности.</a:t>
            </a:r>
          </a:p>
        </p:txBody>
      </p:sp>
      <p:pic>
        <p:nvPicPr>
          <p:cNvPr id="12290" name="Picture 2" descr="D:\готовый проект\IMG_20200920_173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45540" y="3006825"/>
            <a:ext cx="3779170" cy="283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14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D:\готовый проект\s12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558"/>
            <a:ext cx="9367944" cy="702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1 6"/>
          <p:cNvSpPr/>
          <p:nvPr/>
        </p:nvSpPr>
        <p:spPr>
          <a:xfrm rot="879869">
            <a:off x="1175311" y="24450"/>
            <a:ext cx="4742377" cy="26054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21600"/>
              <a:gd name="f6" fmla="val 10901"/>
              <a:gd name="f7" fmla="val 5905"/>
              <a:gd name="f8" fmla="val 8458"/>
              <a:gd name="f9" fmla="val 2399"/>
              <a:gd name="f10" fmla="val 7417"/>
              <a:gd name="f11" fmla="val 6425"/>
              <a:gd name="f12" fmla="val 476"/>
              <a:gd name="f13" fmla="val 4732"/>
              <a:gd name="f14" fmla="val 7722"/>
              <a:gd name="f15" fmla="val 106"/>
              <a:gd name="f16" fmla="val 8718"/>
              <a:gd name="f17" fmla="val 3828"/>
              <a:gd name="f18" fmla="val 11880"/>
              <a:gd name="f19" fmla="val 243"/>
              <a:gd name="f20" fmla="val 14689"/>
              <a:gd name="f21" fmla="val 5772"/>
              <a:gd name="f22" fmla="val 14041"/>
              <a:gd name="f23" fmla="val 4868"/>
              <a:gd name="f24" fmla="val 17719"/>
              <a:gd name="f25" fmla="val 7819"/>
              <a:gd name="f26" fmla="val 15730"/>
              <a:gd name="f27" fmla="val 8590"/>
              <a:gd name="f28" fmla="val 10637"/>
              <a:gd name="f29" fmla="val 15038"/>
              <a:gd name="f30" fmla="val 13349"/>
              <a:gd name="f31" fmla="val 19840"/>
              <a:gd name="f32" fmla="val 14125"/>
              <a:gd name="f33" fmla="val 14561"/>
              <a:gd name="f34" fmla="val 18248"/>
              <a:gd name="f35" fmla="val 18195"/>
              <a:gd name="f36" fmla="val 16938"/>
              <a:gd name="f37" fmla="val 13044"/>
              <a:gd name="f38" fmla="val 13393"/>
              <a:gd name="f39" fmla="val 17710"/>
              <a:gd name="f40" fmla="val 10579"/>
              <a:gd name="f41" fmla="val 21198"/>
              <a:gd name="f42" fmla="val 8242"/>
              <a:gd name="f43" fmla="val 16806"/>
              <a:gd name="f44" fmla="val 18482"/>
              <a:gd name="f45" fmla="val 4560"/>
              <a:gd name="f46" fmla="val 14257"/>
              <a:gd name="f47" fmla="val 5429"/>
              <a:gd name="f48" fmla="val 14623"/>
              <a:gd name="f49" fmla="+- 0 0 0"/>
              <a:gd name="f50" fmla="*/ f3 1 21600"/>
              <a:gd name="f51" fmla="*/ f4 1 21600"/>
              <a:gd name="f52" fmla="*/ f49 f0 1"/>
              <a:gd name="f53" fmla="*/ 4680 f50 1"/>
              <a:gd name="f54" fmla="*/ 16140 f50 1"/>
              <a:gd name="f55" fmla="*/ 13280 f51 1"/>
              <a:gd name="f56" fmla="*/ 6570 f51 1"/>
              <a:gd name="f57" fmla="*/ 14623 f50 1"/>
              <a:gd name="f58" fmla="*/ 106 f51 1"/>
              <a:gd name="f59" fmla="*/ f52 1 f2"/>
              <a:gd name="f60" fmla="*/ 106 f50 1"/>
              <a:gd name="f61" fmla="*/ 8718 f51 1"/>
              <a:gd name="f62" fmla="*/ 8590 f50 1"/>
              <a:gd name="f63" fmla="*/ 21600 f51 1"/>
              <a:gd name="f64" fmla="*/ 21600 f50 1"/>
              <a:gd name="f65" fmla="*/ 13393 f51 1"/>
              <a:gd name="f66" fmla="+- f59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6">
                <a:pos x="f57" y="f58"/>
              </a:cxn>
              <a:cxn ang="f66">
                <a:pos x="f60" y="f61"/>
              </a:cxn>
              <a:cxn ang="f66">
                <a:pos x="f62" y="f63"/>
              </a:cxn>
              <a:cxn ang="f66">
                <a:pos x="f64" y="f65"/>
              </a:cxn>
            </a:cxnLst>
            <a:rect l="f53" t="f56" r="f54" b="f55"/>
            <a:pathLst>
              <a:path w="21600" h="21600">
                <a:moveTo>
                  <a:pt x="f6" y="f7"/>
                </a:moveTo>
                <a:lnTo>
                  <a:pt x="f8" y="f9"/>
                </a:lnTo>
                <a:lnTo>
                  <a:pt x="f10" y="f11"/>
                </a:lnTo>
                <a:lnTo>
                  <a:pt x="f12" y="f9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5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5" y="f38"/>
                </a:lnTo>
                <a:lnTo>
                  <a:pt x="f39" y="f40"/>
                </a:lnTo>
                <a:lnTo>
                  <a:pt x="f41" y="f42"/>
                </a:lnTo>
                <a:lnTo>
                  <a:pt x="f43" y="f10"/>
                </a:lnTo>
                <a:lnTo>
                  <a:pt x="f44" y="f45"/>
                </a:lnTo>
                <a:lnTo>
                  <a:pt x="f46" y="f47"/>
                </a:lnTo>
                <a:lnTo>
                  <a:pt x="f48" y="f15"/>
                </a:lnTo>
                <a:lnTo>
                  <a:pt x="f6" y="f7"/>
                </a:lnTo>
                <a:close/>
              </a:path>
            </a:pathLst>
          </a:custGeom>
          <a:solidFill>
            <a:srgbClr val="B7DEE8"/>
          </a:solidFill>
          <a:ln w="25560">
            <a:solidFill>
              <a:srgbClr val="93CDDD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dirty="0" smtClean="0">
                <a:latin typeface="Times New Roman" pitchFamily="18"/>
                <a:ea typeface="Microsoft YaHei" pitchFamily="2"/>
                <a:cs typeface="Times New Roman" pitchFamily="18"/>
              </a:rPr>
              <a:t>Техника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i="0" u="none" strike="noStrike" kern="1200" spc="0" dirty="0" smtClean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«</a:t>
            </a:r>
            <a:r>
              <a:rPr lang="ru-RU" sz="2200" b="1" i="0" u="none" strike="noStrike" kern="1200" spc="0" dirty="0" err="1" smtClean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Кляксография</a:t>
            </a:r>
            <a:r>
              <a:rPr lang="ru-RU" sz="2200" b="1" i="0" u="none" strike="noStrike" kern="1200" spc="0" dirty="0" smtClean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»</a:t>
            </a:r>
            <a:endParaRPr lang="ru-RU" sz="2200" b="1" i="0" u="none" strike="noStrike" kern="1200" spc="0" dirty="0">
              <a:ln>
                <a:noFill/>
              </a:ln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pic>
        <p:nvPicPr>
          <p:cNvPr id="3074" name="Picture 2" descr="D:\готовый проект\IMG_20200630_0914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6" y="2619364"/>
            <a:ext cx="3032614" cy="28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22418" y="2128157"/>
            <a:ext cx="27881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Способ рисования: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Ребенок на бумаге ставит крупную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кляксу,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затем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опускает в нее трубочку для сока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раздувают пятно в разных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направлениях,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делать это следует под наклоном.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34360"/>
            <a:ext cx="2282825" cy="28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51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D:\готовый проект\s12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823"/>
            <a:ext cx="9226431" cy="69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1 6"/>
          <p:cNvSpPr/>
          <p:nvPr/>
        </p:nvSpPr>
        <p:spPr>
          <a:xfrm rot="444600">
            <a:off x="1169693" y="-331726"/>
            <a:ext cx="4507916" cy="306921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21600"/>
              <a:gd name="f6" fmla="val 10901"/>
              <a:gd name="f7" fmla="val 5905"/>
              <a:gd name="f8" fmla="val 8458"/>
              <a:gd name="f9" fmla="val 2399"/>
              <a:gd name="f10" fmla="val 7417"/>
              <a:gd name="f11" fmla="val 6425"/>
              <a:gd name="f12" fmla="val 476"/>
              <a:gd name="f13" fmla="val 4732"/>
              <a:gd name="f14" fmla="val 7722"/>
              <a:gd name="f15" fmla="val 106"/>
              <a:gd name="f16" fmla="val 8718"/>
              <a:gd name="f17" fmla="val 3828"/>
              <a:gd name="f18" fmla="val 11880"/>
              <a:gd name="f19" fmla="val 243"/>
              <a:gd name="f20" fmla="val 14689"/>
              <a:gd name="f21" fmla="val 5772"/>
              <a:gd name="f22" fmla="val 14041"/>
              <a:gd name="f23" fmla="val 4868"/>
              <a:gd name="f24" fmla="val 17719"/>
              <a:gd name="f25" fmla="val 7819"/>
              <a:gd name="f26" fmla="val 15730"/>
              <a:gd name="f27" fmla="val 8590"/>
              <a:gd name="f28" fmla="val 10637"/>
              <a:gd name="f29" fmla="val 15038"/>
              <a:gd name="f30" fmla="val 13349"/>
              <a:gd name="f31" fmla="val 19840"/>
              <a:gd name="f32" fmla="val 14125"/>
              <a:gd name="f33" fmla="val 14561"/>
              <a:gd name="f34" fmla="val 18248"/>
              <a:gd name="f35" fmla="val 18195"/>
              <a:gd name="f36" fmla="val 16938"/>
              <a:gd name="f37" fmla="val 13044"/>
              <a:gd name="f38" fmla="val 13393"/>
              <a:gd name="f39" fmla="val 17710"/>
              <a:gd name="f40" fmla="val 10579"/>
              <a:gd name="f41" fmla="val 21198"/>
              <a:gd name="f42" fmla="val 8242"/>
              <a:gd name="f43" fmla="val 16806"/>
              <a:gd name="f44" fmla="val 18482"/>
              <a:gd name="f45" fmla="val 4560"/>
              <a:gd name="f46" fmla="val 14257"/>
              <a:gd name="f47" fmla="val 5429"/>
              <a:gd name="f48" fmla="val 14623"/>
              <a:gd name="f49" fmla="+- 0 0 0"/>
              <a:gd name="f50" fmla="*/ f3 1 21600"/>
              <a:gd name="f51" fmla="*/ f4 1 21600"/>
              <a:gd name="f52" fmla="*/ f49 f0 1"/>
              <a:gd name="f53" fmla="*/ 4680 f50 1"/>
              <a:gd name="f54" fmla="*/ 16140 f50 1"/>
              <a:gd name="f55" fmla="*/ 13280 f51 1"/>
              <a:gd name="f56" fmla="*/ 6570 f51 1"/>
              <a:gd name="f57" fmla="*/ 14623 f50 1"/>
              <a:gd name="f58" fmla="*/ 106 f51 1"/>
              <a:gd name="f59" fmla="*/ f52 1 f2"/>
              <a:gd name="f60" fmla="*/ 106 f50 1"/>
              <a:gd name="f61" fmla="*/ 8718 f51 1"/>
              <a:gd name="f62" fmla="*/ 8590 f50 1"/>
              <a:gd name="f63" fmla="*/ 21600 f51 1"/>
              <a:gd name="f64" fmla="*/ 21600 f50 1"/>
              <a:gd name="f65" fmla="*/ 13393 f51 1"/>
              <a:gd name="f66" fmla="+- f59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6">
                <a:pos x="f57" y="f58"/>
              </a:cxn>
              <a:cxn ang="f66">
                <a:pos x="f60" y="f61"/>
              </a:cxn>
              <a:cxn ang="f66">
                <a:pos x="f62" y="f63"/>
              </a:cxn>
              <a:cxn ang="f66">
                <a:pos x="f64" y="f65"/>
              </a:cxn>
            </a:cxnLst>
            <a:rect l="f53" t="f56" r="f54" b="f55"/>
            <a:pathLst>
              <a:path w="21600" h="21600">
                <a:moveTo>
                  <a:pt x="f6" y="f7"/>
                </a:moveTo>
                <a:lnTo>
                  <a:pt x="f8" y="f9"/>
                </a:lnTo>
                <a:lnTo>
                  <a:pt x="f10" y="f11"/>
                </a:lnTo>
                <a:lnTo>
                  <a:pt x="f12" y="f9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5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5" y="f38"/>
                </a:lnTo>
                <a:lnTo>
                  <a:pt x="f39" y="f40"/>
                </a:lnTo>
                <a:lnTo>
                  <a:pt x="f41" y="f42"/>
                </a:lnTo>
                <a:lnTo>
                  <a:pt x="f43" y="f10"/>
                </a:lnTo>
                <a:lnTo>
                  <a:pt x="f44" y="f45"/>
                </a:lnTo>
                <a:lnTo>
                  <a:pt x="f46" y="f47"/>
                </a:lnTo>
                <a:lnTo>
                  <a:pt x="f48" y="f15"/>
                </a:lnTo>
                <a:lnTo>
                  <a:pt x="f6" y="f7"/>
                </a:lnTo>
                <a:close/>
              </a:path>
            </a:pathLst>
          </a:custGeom>
          <a:solidFill>
            <a:srgbClr val="B7DEE8"/>
          </a:solidFill>
          <a:ln w="25560">
            <a:solidFill>
              <a:srgbClr val="93CDDD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dirty="0" smtClean="0">
                <a:latin typeface="Times New Roman" pitchFamily="18"/>
                <a:ea typeface="Microsoft YaHei" pitchFamily="2"/>
                <a:cs typeface="Times New Roman" pitchFamily="18"/>
              </a:rPr>
              <a:t>Техника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i="0" u="none" strike="noStrike" kern="1200" spc="0" dirty="0" smtClean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«Набрызг»</a:t>
            </a:r>
            <a:endParaRPr lang="ru-RU" sz="2200" b="1" i="0" u="none" strike="noStrike" kern="1200" spc="0" dirty="0">
              <a:ln>
                <a:noFill/>
              </a:ln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pic>
        <p:nvPicPr>
          <p:cNvPr id="11266" name="Picture 2" descr="D:\готовый проект\IMG_20200920_173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86543" y="2590799"/>
            <a:ext cx="2594988" cy="345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76800" y="2362200"/>
            <a:ext cx="3733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Способ рисования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Развести гуашь в маленьких тарелочках, чтобы зубной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Щеткой было удобно набирать краску, берем трафарет и прикладываем его на лист бумаги, наносим краску на щетку и  наносим набрызг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убираем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трафарет и получаем нужный нам рисунок</a:t>
            </a:r>
          </a:p>
        </p:txBody>
      </p:sp>
    </p:spTree>
    <p:extLst>
      <p:ext uri="{BB962C8B-B14F-4D97-AF65-F5344CB8AC3E}">
        <p14:creationId xmlns:p14="http://schemas.microsoft.com/office/powerpoint/2010/main" val="311555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D:\готовый проект\s12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-61824"/>
            <a:ext cx="9226431" cy="69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1 6"/>
          <p:cNvSpPr/>
          <p:nvPr/>
        </p:nvSpPr>
        <p:spPr>
          <a:xfrm rot="444600">
            <a:off x="1652636" y="173289"/>
            <a:ext cx="3791117" cy="224033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21600"/>
              <a:gd name="f6" fmla="val 10901"/>
              <a:gd name="f7" fmla="val 5905"/>
              <a:gd name="f8" fmla="val 8458"/>
              <a:gd name="f9" fmla="val 2399"/>
              <a:gd name="f10" fmla="val 7417"/>
              <a:gd name="f11" fmla="val 6425"/>
              <a:gd name="f12" fmla="val 476"/>
              <a:gd name="f13" fmla="val 4732"/>
              <a:gd name="f14" fmla="val 7722"/>
              <a:gd name="f15" fmla="val 106"/>
              <a:gd name="f16" fmla="val 8718"/>
              <a:gd name="f17" fmla="val 3828"/>
              <a:gd name="f18" fmla="val 11880"/>
              <a:gd name="f19" fmla="val 243"/>
              <a:gd name="f20" fmla="val 14689"/>
              <a:gd name="f21" fmla="val 5772"/>
              <a:gd name="f22" fmla="val 14041"/>
              <a:gd name="f23" fmla="val 4868"/>
              <a:gd name="f24" fmla="val 17719"/>
              <a:gd name="f25" fmla="val 7819"/>
              <a:gd name="f26" fmla="val 15730"/>
              <a:gd name="f27" fmla="val 8590"/>
              <a:gd name="f28" fmla="val 10637"/>
              <a:gd name="f29" fmla="val 15038"/>
              <a:gd name="f30" fmla="val 13349"/>
              <a:gd name="f31" fmla="val 19840"/>
              <a:gd name="f32" fmla="val 14125"/>
              <a:gd name="f33" fmla="val 14561"/>
              <a:gd name="f34" fmla="val 18248"/>
              <a:gd name="f35" fmla="val 18195"/>
              <a:gd name="f36" fmla="val 16938"/>
              <a:gd name="f37" fmla="val 13044"/>
              <a:gd name="f38" fmla="val 13393"/>
              <a:gd name="f39" fmla="val 17710"/>
              <a:gd name="f40" fmla="val 10579"/>
              <a:gd name="f41" fmla="val 21198"/>
              <a:gd name="f42" fmla="val 8242"/>
              <a:gd name="f43" fmla="val 16806"/>
              <a:gd name="f44" fmla="val 18482"/>
              <a:gd name="f45" fmla="val 4560"/>
              <a:gd name="f46" fmla="val 14257"/>
              <a:gd name="f47" fmla="val 5429"/>
              <a:gd name="f48" fmla="val 14623"/>
              <a:gd name="f49" fmla="+- 0 0 0"/>
              <a:gd name="f50" fmla="*/ f3 1 21600"/>
              <a:gd name="f51" fmla="*/ f4 1 21600"/>
              <a:gd name="f52" fmla="*/ f49 f0 1"/>
              <a:gd name="f53" fmla="*/ 4680 f50 1"/>
              <a:gd name="f54" fmla="*/ 16140 f50 1"/>
              <a:gd name="f55" fmla="*/ 13280 f51 1"/>
              <a:gd name="f56" fmla="*/ 6570 f51 1"/>
              <a:gd name="f57" fmla="*/ 14623 f50 1"/>
              <a:gd name="f58" fmla="*/ 106 f51 1"/>
              <a:gd name="f59" fmla="*/ f52 1 f2"/>
              <a:gd name="f60" fmla="*/ 106 f50 1"/>
              <a:gd name="f61" fmla="*/ 8718 f51 1"/>
              <a:gd name="f62" fmla="*/ 8590 f50 1"/>
              <a:gd name="f63" fmla="*/ 21600 f51 1"/>
              <a:gd name="f64" fmla="*/ 21600 f50 1"/>
              <a:gd name="f65" fmla="*/ 13393 f51 1"/>
              <a:gd name="f66" fmla="+- f59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6">
                <a:pos x="f57" y="f58"/>
              </a:cxn>
              <a:cxn ang="f66">
                <a:pos x="f60" y="f61"/>
              </a:cxn>
              <a:cxn ang="f66">
                <a:pos x="f62" y="f63"/>
              </a:cxn>
              <a:cxn ang="f66">
                <a:pos x="f64" y="f65"/>
              </a:cxn>
            </a:cxnLst>
            <a:rect l="f53" t="f56" r="f54" b="f55"/>
            <a:pathLst>
              <a:path w="21600" h="21600">
                <a:moveTo>
                  <a:pt x="f6" y="f7"/>
                </a:moveTo>
                <a:lnTo>
                  <a:pt x="f8" y="f9"/>
                </a:lnTo>
                <a:lnTo>
                  <a:pt x="f10" y="f11"/>
                </a:lnTo>
                <a:lnTo>
                  <a:pt x="f12" y="f9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5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5" y="f38"/>
                </a:lnTo>
                <a:lnTo>
                  <a:pt x="f39" y="f40"/>
                </a:lnTo>
                <a:lnTo>
                  <a:pt x="f41" y="f42"/>
                </a:lnTo>
                <a:lnTo>
                  <a:pt x="f43" y="f10"/>
                </a:lnTo>
                <a:lnTo>
                  <a:pt x="f44" y="f45"/>
                </a:lnTo>
                <a:lnTo>
                  <a:pt x="f46" y="f47"/>
                </a:lnTo>
                <a:lnTo>
                  <a:pt x="f48" y="f15"/>
                </a:lnTo>
                <a:lnTo>
                  <a:pt x="f6" y="f7"/>
                </a:lnTo>
                <a:close/>
              </a:path>
            </a:pathLst>
          </a:custGeom>
          <a:solidFill>
            <a:srgbClr val="B7DEE8"/>
          </a:solidFill>
          <a:ln w="25560">
            <a:solidFill>
              <a:srgbClr val="93CDDD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dirty="0" smtClean="0">
                <a:latin typeface="Times New Roman" pitchFamily="18"/>
                <a:ea typeface="Microsoft YaHei" pitchFamily="2"/>
                <a:cs typeface="Times New Roman" pitchFamily="18"/>
              </a:rPr>
              <a:t>Техника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i="0" u="none" strike="noStrike" kern="1200" spc="0" dirty="0" smtClean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«Рисование мыльными пузырями»</a:t>
            </a:r>
            <a:endParaRPr lang="ru-RU" sz="2200" b="1" i="0" u="none" strike="noStrike" kern="1200" spc="0" dirty="0">
              <a:ln>
                <a:noFill/>
              </a:ln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pic>
        <p:nvPicPr>
          <p:cNvPr id="8194" name="Picture 2" descr="D:\готовый проект\IMG_20200920_1449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2667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30686" y="1448644"/>
            <a:ext cx="2590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Способ рисования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стаканчики с разноцветными жидкостями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гуашь+ шампунь+вода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помещают трубочки.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Дети дуют в трубочки пока пена не поднимется до краев.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Сверху на мыльную шапку прикладывается альбомный лист бумаги  и ждем когда отпечатается, либо шапку переносим на бумагу с помощью трубочки</a:t>
            </a: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431" y="3398086"/>
            <a:ext cx="2597990" cy="269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57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D:\готовый проект\s12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-61824"/>
            <a:ext cx="9226431" cy="69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1 6"/>
          <p:cNvSpPr/>
          <p:nvPr/>
        </p:nvSpPr>
        <p:spPr>
          <a:xfrm rot="444600">
            <a:off x="1474493" y="-255526"/>
            <a:ext cx="4507916" cy="306921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21600"/>
              <a:gd name="f6" fmla="val 10901"/>
              <a:gd name="f7" fmla="val 5905"/>
              <a:gd name="f8" fmla="val 8458"/>
              <a:gd name="f9" fmla="val 2399"/>
              <a:gd name="f10" fmla="val 7417"/>
              <a:gd name="f11" fmla="val 6425"/>
              <a:gd name="f12" fmla="val 476"/>
              <a:gd name="f13" fmla="val 4732"/>
              <a:gd name="f14" fmla="val 7722"/>
              <a:gd name="f15" fmla="val 106"/>
              <a:gd name="f16" fmla="val 8718"/>
              <a:gd name="f17" fmla="val 3828"/>
              <a:gd name="f18" fmla="val 11880"/>
              <a:gd name="f19" fmla="val 243"/>
              <a:gd name="f20" fmla="val 14689"/>
              <a:gd name="f21" fmla="val 5772"/>
              <a:gd name="f22" fmla="val 14041"/>
              <a:gd name="f23" fmla="val 4868"/>
              <a:gd name="f24" fmla="val 17719"/>
              <a:gd name="f25" fmla="val 7819"/>
              <a:gd name="f26" fmla="val 15730"/>
              <a:gd name="f27" fmla="val 8590"/>
              <a:gd name="f28" fmla="val 10637"/>
              <a:gd name="f29" fmla="val 15038"/>
              <a:gd name="f30" fmla="val 13349"/>
              <a:gd name="f31" fmla="val 19840"/>
              <a:gd name="f32" fmla="val 14125"/>
              <a:gd name="f33" fmla="val 14561"/>
              <a:gd name="f34" fmla="val 18248"/>
              <a:gd name="f35" fmla="val 18195"/>
              <a:gd name="f36" fmla="val 16938"/>
              <a:gd name="f37" fmla="val 13044"/>
              <a:gd name="f38" fmla="val 13393"/>
              <a:gd name="f39" fmla="val 17710"/>
              <a:gd name="f40" fmla="val 10579"/>
              <a:gd name="f41" fmla="val 21198"/>
              <a:gd name="f42" fmla="val 8242"/>
              <a:gd name="f43" fmla="val 16806"/>
              <a:gd name="f44" fmla="val 18482"/>
              <a:gd name="f45" fmla="val 4560"/>
              <a:gd name="f46" fmla="val 14257"/>
              <a:gd name="f47" fmla="val 5429"/>
              <a:gd name="f48" fmla="val 14623"/>
              <a:gd name="f49" fmla="+- 0 0 0"/>
              <a:gd name="f50" fmla="*/ f3 1 21600"/>
              <a:gd name="f51" fmla="*/ f4 1 21600"/>
              <a:gd name="f52" fmla="*/ f49 f0 1"/>
              <a:gd name="f53" fmla="*/ 4680 f50 1"/>
              <a:gd name="f54" fmla="*/ 16140 f50 1"/>
              <a:gd name="f55" fmla="*/ 13280 f51 1"/>
              <a:gd name="f56" fmla="*/ 6570 f51 1"/>
              <a:gd name="f57" fmla="*/ 14623 f50 1"/>
              <a:gd name="f58" fmla="*/ 106 f51 1"/>
              <a:gd name="f59" fmla="*/ f52 1 f2"/>
              <a:gd name="f60" fmla="*/ 106 f50 1"/>
              <a:gd name="f61" fmla="*/ 8718 f51 1"/>
              <a:gd name="f62" fmla="*/ 8590 f50 1"/>
              <a:gd name="f63" fmla="*/ 21600 f51 1"/>
              <a:gd name="f64" fmla="*/ 21600 f50 1"/>
              <a:gd name="f65" fmla="*/ 13393 f51 1"/>
              <a:gd name="f66" fmla="+- f59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6">
                <a:pos x="f57" y="f58"/>
              </a:cxn>
              <a:cxn ang="f66">
                <a:pos x="f60" y="f61"/>
              </a:cxn>
              <a:cxn ang="f66">
                <a:pos x="f62" y="f63"/>
              </a:cxn>
              <a:cxn ang="f66">
                <a:pos x="f64" y="f65"/>
              </a:cxn>
            </a:cxnLst>
            <a:rect l="f53" t="f56" r="f54" b="f55"/>
            <a:pathLst>
              <a:path w="21600" h="21600">
                <a:moveTo>
                  <a:pt x="f6" y="f7"/>
                </a:moveTo>
                <a:lnTo>
                  <a:pt x="f8" y="f9"/>
                </a:lnTo>
                <a:lnTo>
                  <a:pt x="f10" y="f11"/>
                </a:lnTo>
                <a:lnTo>
                  <a:pt x="f12" y="f9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5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5" y="f38"/>
                </a:lnTo>
                <a:lnTo>
                  <a:pt x="f39" y="f40"/>
                </a:lnTo>
                <a:lnTo>
                  <a:pt x="f41" y="f42"/>
                </a:lnTo>
                <a:lnTo>
                  <a:pt x="f43" y="f10"/>
                </a:lnTo>
                <a:lnTo>
                  <a:pt x="f44" y="f45"/>
                </a:lnTo>
                <a:lnTo>
                  <a:pt x="f46" y="f47"/>
                </a:lnTo>
                <a:lnTo>
                  <a:pt x="f48" y="f15"/>
                </a:lnTo>
                <a:lnTo>
                  <a:pt x="f6" y="f7"/>
                </a:lnTo>
                <a:close/>
              </a:path>
            </a:pathLst>
          </a:custGeom>
          <a:solidFill>
            <a:srgbClr val="B7DEE8"/>
          </a:solidFill>
          <a:ln w="25560">
            <a:solidFill>
              <a:srgbClr val="93CDDD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dirty="0" smtClean="0">
                <a:latin typeface="Times New Roman" pitchFamily="18"/>
                <a:ea typeface="Microsoft YaHei" pitchFamily="2"/>
                <a:cs typeface="Times New Roman" pitchFamily="18"/>
              </a:rPr>
              <a:t>Техника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i="0" u="none" strike="noStrike" kern="1200" spc="0" dirty="0" smtClean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«Рисование штампами»</a:t>
            </a:r>
            <a:endParaRPr lang="ru-RU" sz="2200" b="1" i="0" u="none" strike="noStrike" kern="1200" spc="0" dirty="0">
              <a:ln>
                <a:noFill/>
              </a:ln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pic>
        <p:nvPicPr>
          <p:cNvPr id="2050" name="Picture 2" descr="D:\готовый проект\IMG_20201008_0726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41508"/>
            <a:ext cx="2885404" cy="384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готовый проект\IMG_20201008_0731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93393" y="2439564"/>
            <a:ext cx="2736217" cy="364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12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готовый проект\s12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595"/>
            <a:ext cx="9226431" cy="69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Мое профессиональное кредо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Чтобы учить других, нужно учиться самому,</a:t>
            </a:r>
          </a:p>
          <a:p>
            <a:pPr marL="0" indent="0" algn="ctr">
              <a:buNone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тобы воспитывать других, нужно начинать с себя,</a:t>
            </a:r>
          </a:p>
          <a:p>
            <a:pPr marL="0" indent="0" algn="ctr">
              <a:buNone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тобы развивать других ,нужно самому постоянно развиваться!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D:\готовый проект\s12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" y="0"/>
            <a:ext cx="9226431" cy="69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1 6"/>
          <p:cNvSpPr/>
          <p:nvPr/>
        </p:nvSpPr>
        <p:spPr>
          <a:xfrm rot="444600">
            <a:off x="184537" y="-179326"/>
            <a:ext cx="4507916" cy="306921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21600"/>
              <a:gd name="f6" fmla="val 10901"/>
              <a:gd name="f7" fmla="val 5905"/>
              <a:gd name="f8" fmla="val 8458"/>
              <a:gd name="f9" fmla="val 2399"/>
              <a:gd name="f10" fmla="val 7417"/>
              <a:gd name="f11" fmla="val 6425"/>
              <a:gd name="f12" fmla="val 476"/>
              <a:gd name="f13" fmla="val 4732"/>
              <a:gd name="f14" fmla="val 7722"/>
              <a:gd name="f15" fmla="val 106"/>
              <a:gd name="f16" fmla="val 8718"/>
              <a:gd name="f17" fmla="val 3828"/>
              <a:gd name="f18" fmla="val 11880"/>
              <a:gd name="f19" fmla="val 243"/>
              <a:gd name="f20" fmla="val 14689"/>
              <a:gd name="f21" fmla="val 5772"/>
              <a:gd name="f22" fmla="val 14041"/>
              <a:gd name="f23" fmla="val 4868"/>
              <a:gd name="f24" fmla="val 17719"/>
              <a:gd name="f25" fmla="val 7819"/>
              <a:gd name="f26" fmla="val 15730"/>
              <a:gd name="f27" fmla="val 8590"/>
              <a:gd name="f28" fmla="val 10637"/>
              <a:gd name="f29" fmla="val 15038"/>
              <a:gd name="f30" fmla="val 13349"/>
              <a:gd name="f31" fmla="val 19840"/>
              <a:gd name="f32" fmla="val 14125"/>
              <a:gd name="f33" fmla="val 14561"/>
              <a:gd name="f34" fmla="val 18248"/>
              <a:gd name="f35" fmla="val 18195"/>
              <a:gd name="f36" fmla="val 16938"/>
              <a:gd name="f37" fmla="val 13044"/>
              <a:gd name="f38" fmla="val 13393"/>
              <a:gd name="f39" fmla="val 17710"/>
              <a:gd name="f40" fmla="val 10579"/>
              <a:gd name="f41" fmla="val 21198"/>
              <a:gd name="f42" fmla="val 8242"/>
              <a:gd name="f43" fmla="val 16806"/>
              <a:gd name="f44" fmla="val 18482"/>
              <a:gd name="f45" fmla="val 4560"/>
              <a:gd name="f46" fmla="val 14257"/>
              <a:gd name="f47" fmla="val 5429"/>
              <a:gd name="f48" fmla="val 14623"/>
              <a:gd name="f49" fmla="+- 0 0 0"/>
              <a:gd name="f50" fmla="*/ f3 1 21600"/>
              <a:gd name="f51" fmla="*/ f4 1 21600"/>
              <a:gd name="f52" fmla="*/ f49 f0 1"/>
              <a:gd name="f53" fmla="*/ 4680 f50 1"/>
              <a:gd name="f54" fmla="*/ 16140 f50 1"/>
              <a:gd name="f55" fmla="*/ 13280 f51 1"/>
              <a:gd name="f56" fmla="*/ 6570 f51 1"/>
              <a:gd name="f57" fmla="*/ 14623 f50 1"/>
              <a:gd name="f58" fmla="*/ 106 f51 1"/>
              <a:gd name="f59" fmla="*/ f52 1 f2"/>
              <a:gd name="f60" fmla="*/ 106 f50 1"/>
              <a:gd name="f61" fmla="*/ 8718 f51 1"/>
              <a:gd name="f62" fmla="*/ 8590 f50 1"/>
              <a:gd name="f63" fmla="*/ 21600 f51 1"/>
              <a:gd name="f64" fmla="*/ 21600 f50 1"/>
              <a:gd name="f65" fmla="*/ 13393 f51 1"/>
              <a:gd name="f66" fmla="+- f59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6">
                <a:pos x="f57" y="f58"/>
              </a:cxn>
              <a:cxn ang="f66">
                <a:pos x="f60" y="f61"/>
              </a:cxn>
              <a:cxn ang="f66">
                <a:pos x="f62" y="f63"/>
              </a:cxn>
              <a:cxn ang="f66">
                <a:pos x="f64" y="f65"/>
              </a:cxn>
            </a:cxnLst>
            <a:rect l="f53" t="f56" r="f54" b="f55"/>
            <a:pathLst>
              <a:path w="21600" h="21600">
                <a:moveTo>
                  <a:pt x="f6" y="f7"/>
                </a:moveTo>
                <a:lnTo>
                  <a:pt x="f8" y="f9"/>
                </a:lnTo>
                <a:lnTo>
                  <a:pt x="f10" y="f11"/>
                </a:lnTo>
                <a:lnTo>
                  <a:pt x="f12" y="f9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5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5" y="f38"/>
                </a:lnTo>
                <a:lnTo>
                  <a:pt x="f39" y="f40"/>
                </a:lnTo>
                <a:lnTo>
                  <a:pt x="f41" y="f42"/>
                </a:lnTo>
                <a:lnTo>
                  <a:pt x="f43" y="f10"/>
                </a:lnTo>
                <a:lnTo>
                  <a:pt x="f44" y="f45"/>
                </a:lnTo>
                <a:lnTo>
                  <a:pt x="f46" y="f47"/>
                </a:lnTo>
                <a:lnTo>
                  <a:pt x="f48" y="f15"/>
                </a:lnTo>
                <a:lnTo>
                  <a:pt x="f6" y="f7"/>
                </a:lnTo>
                <a:close/>
              </a:path>
            </a:pathLst>
          </a:custGeom>
          <a:solidFill>
            <a:srgbClr val="B7DEE8"/>
          </a:solidFill>
          <a:ln w="25560">
            <a:solidFill>
              <a:srgbClr val="93CDDD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dirty="0" smtClean="0">
                <a:latin typeface="Times New Roman" pitchFamily="18"/>
                <a:ea typeface="Microsoft YaHei" pitchFamily="2"/>
                <a:cs typeface="Times New Roman" pitchFamily="18"/>
              </a:rPr>
              <a:t>Техника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i="0" u="none" strike="noStrike" kern="1200" spc="0" dirty="0" smtClean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«Рисование дном  пластиковой бутылки»</a:t>
            </a:r>
            <a:endParaRPr lang="ru-RU" sz="2200" b="1" i="0" u="none" strike="noStrike" kern="1200" spc="0" dirty="0">
              <a:ln>
                <a:noFill/>
              </a:ln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pic>
        <p:nvPicPr>
          <p:cNvPr id="1026" name="Picture 2" descr="D:\готовый проект\IMG_20200917_0745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78833">
            <a:off x="3078375" y="3249344"/>
            <a:ext cx="3047905" cy="22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готовый проект\IMG_20200917_0736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1091">
            <a:off x="527957" y="2895600"/>
            <a:ext cx="2318775" cy="309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09833" y="1428585"/>
            <a:ext cx="22860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Способ рисования: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Ветку можно нарисовать заранее.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Ребенок берет дно бутылки и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макает в гуашь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Отпечатываем  ей на каждой ветке –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получаются очень красивые цветы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191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D:\готовый проект\s12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-61824"/>
            <a:ext cx="9226431" cy="69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1 6"/>
          <p:cNvSpPr/>
          <p:nvPr/>
        </p:nvSpPr>
        <p:spPr>
          <a:xfrm rot="444600">
            <a:off x="633374" y="73208"/>
            <a:ext cx="4851306" cy="264034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21600"/>
              <a:gd name="f6" fmla="val 10901"/>
              <a:gd name="f7" fmla="val 5905"/>
              <a:gd name="f8" fmla="val 8458"/>
              <a:gd name="f9" fmla="val 2399"/>
              <a:gd name="f10" fmla="val 7417"/>
              <a:gd name="f11" fmla="val 6425"/>
              <a:gd name="f12" fmla="val 476"/>
              <a:gd name="f13" fmla="val 4732"/>
              <a:gd name="f14" fmla="val 7722"/>
              <a:gd name="f15" fmla="val 106"/>
              <a:gd name="f16" fmla="val 8718"/>
              <a:gd name="f17" fmla="val 3828"/>
              <a:gd name="f18" fmla="val 11880"/>
              <a:gd name="f19" fmla="val 243"/>
              <a:gd name="f20" fmla="val 14689"/>
              <a:gd name="f21" fmla="val 5772"/>
              <a:gd name="f22" fmla="val 14041"/>
              <a:gd name="f23" fmla="val 4868"/>
              <a:gd name="f24" fmla="val 17719"/>
              <a:gd name="f25" fmla="val 7819"/>
              <a:gd name="f26" fmla="val 15730"/>
              <a:gd name="f27" fmla="val 8590"/>
              <a:gd name="f28" fmla="val 10637"/>
              <a:gd name="f29" fmla="val 15038"/>
              <a:gd name="f30" fmla="val 13349"/>
              <a:gd name="f31" fmla="val 19840"/>
              <a:gd name="f32" fmla="val 14125"/>
              <a:gd name="f33" fmla="val 14561"/>
              <a:gd name="f34" fmla="val 18248"/>
              <a:gd name="f35" fmla="val 18195"/>
              <a:gd name="f36" fmla="val 16938"/>
              <a:gd name="f37" fmla="val 13044"/>
              <a:gd name="f38" fmla="val 13393"/>
              <a:gd name="f39" fmla="val 17710"/>
              <a:gd name="f40" fmla="val 10579"/>
              <a:gd name="f41" fmla="val 21198"/>
              <a:gd name="f42" fmla="val 8242"/>
              <a:gd name="f43" fmla="val 16806"/>
              <a:gd name="f44" fmla="val 18482"/>
              <a:gd name="f45" fmla="val 4560"/>
              <a:gd name="f46" fmla="val 14257"/>
              <a:gd name="f47" fmla="val 5429"/>
              <a:gd name="f48" fmla="val 14623"/>
              <a:gd name="f49" fmla="+- 0 0 0"/>
              <a:gd name="f50" fmla="*/ f3 1 21600"/>
              <a:gd name="f51" fmla="*/ f4 1 21600"/>
              <a:gd name="f52" fmla="*/ f49 f0 1"/>
              <a:gd name="f53" fmla="*/ 4680 f50 1"/>
              <a:gd name="f54" fmla="*/ 16140 f50 1"/>
              <a:gd name="f55" fmla="*/ 13280 f51 1"/>
              <a:gd name="f56" fmla="*/ 6570 f51 1"/>
              <a:gd name="f57" fmla="*/ 14623 f50 1"/>
              <a:gd name="f58" fmla="*/ 106 f51 1"/>
              <a:gd name="f59" fmla="*/ f52 1 f2"/>
              <a:gd name="f60" fmla="*/ 106 f50 1"/>
              <a:gd name="f61" fmla="*/ 8718 f51 1"/>
              <a:gd name="f62" fmla="*/ 8590 f50 1"/>
              <a:gd name="f63" fmla="*/ 21600 f51 1"/>
              <a:gd name="f64" fmla="*/ 21600 f50 1"/>
              <a:gd name="f65" fmla="*/ 13393 f51 1"/>
              <a:gd name="f66" fmla="+- f59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6">
                <a:pos x="f57" y="f58"/>
              </a:cxn>
              <a:cxn ang="f66">
                <a:pos x="f60" y="f61"/>
              </a:cxn>
              <a:cxn ang="f66">
                <a:pos x="f62" y="f63"/>
              </a:cxn>
              <a:cxn ang="f66">
                <a:pos x="f64" y="f65"/>
              </a:cxn>
            </a:cxnLst>
            <a:rect l="f53" t="f56" r="f54" b="f55"/>
            <a:pathLst>
              <a:path w="21600" h="21600">
                <a:moveTo>
                  <a:pt x="f6" y="f7"/>
                </a:moveTo>
                <a:lnTo>
                  <a:pt x="f8" y="f9"/>
                </a:lnTo>
                <a:lnTo>
                  <a:pt x="f10" y="f11"/>
                </a:lnTo>
                <a:lnTo>
                  <a:pt x="f12" y="f9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5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5" y="f38"/>
                </a:lnTo>
                <a:lnTo>
                  <a:pt x="f39" y="f40"/>
                </a:lnTo>
                <a:lnTo>
                  <a:pt x="f41" y="f42"/>
                </a:lnTo>
                <a:lnTo>
                  <a:pt x="f43" y="f10"/>
                </a:lnTo>
                <a:lnTo>
                  <a:pt x="f44" y="f45"/>
                </a:lnTo>
                <a:lnTo>
                  <a:pt x="f46" y="f47"/>
                </a:lnTo>
                <a:lnTo>
                  <a:pt x="f48" y="f15"/>
                </a:lnTo>
                <a:lnTo>
                  <a:pt x="f6" y="f7"/>
                </a:lnTo>
                <a:close/>
              </a:path>
            </a:pathLst>
          </a:custGeom>
          <a:solidFill>
            <a:srgbClr val="B7DEE8"/>
          </a:solidFill>
          <a:ln w="25560">
            <a:solidFill>
              <a:srgbClr val="93CDDD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dirty="0" smtClean="0">
                <a:latin typeface="Times New Roman" pitchFamily="18"/>
                <a:ea typeface="Microsoft YaHei" pitchFamily="2"/>
                <a:cs typeface="Times New Roman" pitchFamily="18"/>
              </a:rPr>
              <a:t>Техника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i="0" u="none" strike="noStrike" kern="1200" spc="0" dirty="0" smtClean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«Рисование  пальчиком по крупе»</a:t>
            </a:r>
            <a:endParaRPr lang="ru-RU" sz="2200" b="1" i="0" u="none" strike="noStrike" kern="1200" spc="0" dirty="0">
              <a:ln>
                <a:noFill/>
              </a:ln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pic>
        <p:nvPicPr>
          <p:cNvPr id="5122" name="Picture 2" descr="D:\опыты2\IMG_20200918_1635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4150">
            <a:off x="1173793" y="2765685"/>
            <a:ext cx="2732174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57800" y="2590800"/>
            <a:ext cx="31242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Способ рисования: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подносе рассыпается крупа (манка)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Ребенок с помощью пальников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создает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знакомы простые образы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525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D:\готовый проект\s12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-61824"/>
            <a:ext cx="9226431" cy="69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1 6"/>
          <p:cNvSpPr/>
          <p:nvPr/>
        </p:nvSpPr>
        <p:spPr>
          <a:xfrm rot="444600">
            <a:off x="656351" y="8321"/>
            <a:ext cx="5008471" cy="235820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21600"/>
              <a:gd name="f6" fmla="val 10901"/>
              <a:gd name="f7" fmla="val 5905"/>
              <a:gd name="f8" fmla="val 8458"/>
              <a:gd name="f9" fmla="val 2399"/>
              <a:gd name="f10" fmla="val 7417"/>
              <a:gd name="f11" fmla="val 6425"/>
              <a:gd name="f12" fmla="val 476"/>
              <a:gd name="f13" fmla="val 4732"/>
              <a:gd name="f14" fmla="val 7722"/>
              <a:gd name="f15" fmla="val 106"/>
              <a:gd name="f16" fmla="val 8718"/>
              <a:gd name="f17" fmla="val 3828"/>
              <a:gd name="f18" fmla="val 11880"/>
              <a:gd name="f19" fmla="val 243"/>
              <a:gd name="f20" fmla="val 14689"/>
              <a:gd name="f21" fmla="val 5772"/>
              <a:gd name="f22" fmla="val 14041"/>
              <a:gd name="f23" fmla="val 4868"/>
              <a:gd name="f24" fmla="val 17719"/>
              <a:gd name="f25" fmla="val 7819"/>
              <a:gd name="f26" fmla="val 15730"/>
              <a:gd name="f27" fmla="val 8590"/>
              <a:gd name="f28" fmla="val 10637"/>
              <a:gd name="f29" fmla="val 15038"/>
              <a:gd name="f30" fmla="val 13349"/>
              <a:gd name="f31" fmla="val 19840"/>
              <a:gd name="f32" fmla="val 14125"/>
              <a:gd name="f33" fmla="val 14561"/>
              <a:gd name="f34" fmla="val 18248"/>
              <a:gd name="f35" fmla="val 18195"/>
              <a:gd name="f36" fmla="val 16938"/>
              <a:gd name="f37" fmla="val 13044"/>
              <a:gd name="f38" fmla="val 13393"/>
              <a:gd name="f39" fmla="val 17710"/>
              <a:gd name="f40" fmla="val 10579"/>
              <a:gd name="f41" fmla="val 21198"/>
              <a:gd name="f42" fmla="val 8242"/>
              <a:gd name="f43" fmla="val 16806"/>
              <a:gd name="f44" fmla="val 18482"/>
              <a:gd name="f45" fmla="val 4560"/>
              <a:gd name="f46" fmla="val 14257"/>
              <a:gd name="f47" fmla="val 5429"/>
              <a:gd name="f48" fmla="val 14623"/>
              <a:gd name="f49" fmla="+- 0 0 0"/>
              <a:gd name="f50" fmla="*/ f3 1 21600"/>
              <a:gd name="f51" fmla="*/ f4 1 21600"/>
              <a:gd name="f52" fmla="*/ f49 f0 1"/>
              <a:gd name="f53" fmla="*/ 4680 f50 1"/>
              <a:gd name="f54" fmla="*/ 16140 f50 1"/>
              <a:gd name="f55" fmla="*/ 13280 f51 1"/>
              <a:gd name="f56" fmla="*/ 6570 f51 1"/>
              <a:gd name="f57" fmla="*/ 14623 f50 1"/>
              <a:gd name="f58" fmla="*/ 106 f51 1"/>
              <a:gd name="f59" fmla="*/ f52 1 f2"/>
              <a:gd name="f60" fmla="*/ 106 f50 1"/>
              <a:gd name="f61" fmla="*/ 8718 f51 1"/>
              <a:gd name="f62" fmla="*/ 8590 f50 1"/>
              <a:gd name="f63" fmla="*/ 21600 f51 1"/>
              <a:gd name="f64" fmla="*/ 21600 f50 1"/>
              <a:gd name="f65" fmla="*/ 13393 f51 1"/>
              <a:gd name="f66" fmla="+- f59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66">
                <a:pos x="f57" y="f58"/>
              </a:cxn>
              <a:cxn ang="f66">
                <a:pos x="f60" y="f61"/>
              </a:cxn>
              <a:cxn ang="f66">
                <a:pos x="f62" y="f63"/>
              </a:cxn>
              <a:cxn ang="f66">
                <a:pos x="f64" y="f65"/>
              </a:cxn>
            </a:cxnLst>
            <a:rect l="f53" t="f56" r="f54" b="f55"/>
            <a:pathLst>
              <a:path w="21600" h="21600">
                <a:moveTo>
                  <a:pt x="f6" y="f7"/>
                </a:moveTo>
                <a:lnTo>
                  <a:pt x="f8" y="f9"/>
                </a:lnTo>
                <a:lnTo>
                  <a:pt x="f10" y="f11"/>
                </a:lnTo>
                <a:lnTo>
                  <a:pt x="f12" y="f9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5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5" y="f38"/>
                </a:lnTo>
                <a:lnTo>
                  <a:pt x="f39" y="f40"/>
                </a:lnTo>
                <a:lnTo>
                  <a:pt x="f41" y="f42"/>
                </a:lnTo>
                <a:lnTo>
                  <a:pt x="f43" y="f10"/>
                </a:lnTo>
                <a:lnTo>
                  <a:pt x="f44" y="f45"/>
                </a:lnTo>
                <a:lnTo>
                  <a:pt x="f46" y="f47"/>
                </a:lnTo>
                <a:lnTo>
                  <a:pt x="f48" y="f15"/>
                </a:lnTo>
                <a:lnTo>
                  <a:pt x="f6" y="f7"/>
                </a:lnTo>
                <a:close/>
              </a:path>
            </a:pathLst>
          </a:custGeom>
          <a:solidFill>
            <a:srgbClr val="B7DEE8"/>
          </a:solidFill>
          <a:ln w="25560">
            <a:solidFill>
              <a:srgbClr val="93CDDD"/>
            </a:solidFill>
            <a:prstDash val="solid"/>
          </a:ln>
        </p:spPr>
        <p:txBody>
          <a:bodyPr vert="horz" wrap="square" lIns="90000" tIns="45000" rIns="90000" bIns="450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dirty="0" smtClean="0">
                <a:latin typeface="Times New Roman" pitchFamily="18"/>
                <a:ea typeface="Microsoft YaHei" pitchFamily="2"/>
                <a:cs typeface="Times New Roman" pitchFamily="18"/>
              </a:rPr>
              <a:t>Техника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200" b="1" i="0" u="none" strike="noStrike" kern="1200" spc="0" dirty="0" smtClean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«Рисование </a:t>
            </a:r>
            <a:r>
              <a:rPr lang="ru-RU" sz="2200" b="1" dirty="0" smtClean="0">
                <a:latin typeface="Times New Roman" pitchFamily="18"/>
                <a:ea typeface="Microsoft YaHei" pitchFamily="2"/>
                <a:cs typeface="Times New Roman" pitchFamily="18"/>
              </a:rPr>
              <a:t>пластиковой вилкой</a:t>
            </a:r>
            <a:r>
              <a:rPr lang="ru-RU" sz="2200" b="1" i="0" u="none" strike="noStrike" kern="1200" spc="0" dirty="0" smtClean="0">
                <a:ln>
                  <a:noFill/>
                </a:ln>
                <a:latin typeface="Times New Roman" pitchFamily="18"/>
                <a:ea typeface="Microsoft YaHei" pitchFamily="2"/>
                <a:cs typeface="Times New Roman" pitchFamily="18"/>
              </a:rPr>
              <a:t>»</a:t>
            </a:r>
            <a:endParaRPr lang="ru-RU" sz="2200" b="1" i="0" u="none" strike="noStrike" kern="1200" spc="0" dirty="0">
              <a:ln>
                <a:noFill/>
              </a:ln>
              <a:latin typeface="Times New Roman" pitchFamily="18"/>
              <a:ea typeface="Microsoft YaHei" pitchFamily="2"/>
              <a:cs typeface="Times New Roman" pitchFamily="18"/>
            </a:endParaRPr>
          </a:p>
        </p:txBody>
      </p:sp>
      <p:pic>
        <p:nvPicPr>
          <p:cNvPr id="7170" name="Picture 2" descr="C:\Documents and Settings\User\Рабочий стол\IMG_20200618_0904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98087"/>
            <a:ext cx="2743200" cy="241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5790533" y="1163562"/>
            <a:ext cx="3048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Способ рисования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Ребенок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берет вилку.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обмакиваем в краску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оставляем след в нужном направлении</a:t>
            </a:r>
          </a:p>
        </p:txBody>
      </p:sp>
      <p:pic>
        <p:nvPicPr>
          <p:cNvPr id="7171" name="Picture 3" descr="D:\готовый проект\IMG_20200920_1731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42975" y="2992019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10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0"/>
            <a:ext cx="9229726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5800" y="751344"/>
            <a:ext cx="8077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Результат методической работы в проекте Наставник 2.0»</a:t>
            </a:r>
          </a:p>
          <a:p>
            <a:pPr algn="ctr"/>
            <a:r>
              <a:rPr lang="ru-RU" sz="2400" b="1" dirty="0"/>
              <a:t>«Мои точки профессионально-личностного роста»</a:t>
            </a:r>
          </a:p>
          <a:p>
            <a:r>
              <a:rPr lang="ru-RU" sz="2400" b="1" dirty="0"/>
              <a:t>Я знаю</a:t>
            </a:r>
            <a:r>
              <a:rPr lang="ru-RU" sz="2400" dirty="0"/>
              <a:t>, как составлять ИОМ, исходя из своего дефицита; методику развивающей среды; организацию занятий; методы и приемы нетрадиционного рисования</a:t>
            </a:r>
          </a:p>
          <a:p>
            <a:r>
              <a:rPr lang="ru-RU" sz="2400" dirty="0"/>
              <a:t> </a:t>
            </a:r>
            <a:r>
              <a:rPr lang="ru-RU" sz="2400" b="1" dirty="0"/>
              <a:t>Умею</a:t>
            </a:r>
            <a:r>
              <a:rPr lang="ru-RU" sz="2400" dirty="0"/>
              <a:t> их применять на практике, составлять конспекты; организовывать развивающую среду в соответствии с требованиями ФГОС ДО;</a:t>
            </a:r>
          </a:p>
          <a:p>
            <a:r>
              <a:rPr lang="ru-RU" sz="2400" b="1" dirty="0"/>
              <a:t>Могу</a:t>
            </a:r>
            <a:r>
              <a:rPr lang="ru-RU" sz="2400" dirty="0"/>
              <a:t> проводить оценку РППС в соответствии с критериями  шкалы ECERS-R; </a:t>
            </a:r>
            <a:r>
              <a:rPr lang="ru-RU" sz="2400" dirty="0" err="1"/>
              <a:t>организовыать</a:t>
            </a:r>
            <a:r>
              <a:rPr lang="ru-RU" sz="2400" dirty="0"/>
              <a:t> просветительскую работу с родителями по опросу художественно-эстетического </a:t>
            </a:r>
            <a:r>
              <a:rPr lang="ru-RU" sz="2400" dirty="0" err="1"/>
              <a:t>разития</a:t>
            </a:r>
            <a:r>
              <a:rPr lang="ru-RU" sz="2400" dirty="0"/>
              <a:t> детей»; делиться опытом с коллегами по теме самообразования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13606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D:\готовый проект\s12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-61824"/>
            <a:ext cx="9226431" cy="69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готовый проект\2020-10-08-20-35-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91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2000" y="1143000"/>
            <a:ext cx="7391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1.Анафьев Б.Г, Рыбалко Е.Ф Особенности восприятия пространства у детей.- М.,2004.-313с.</a:t>
            </a:r>
          </a:p>
          <a:p>
            <a:r>
              <a:rPr lang="ru-RU" sz="2400" dirty="0"/>
              <a:t>2.Короткова Н.А «Примерная смысловая маркировка зон, их оборудование и материалы на границах зон» М., 2002</a:t>
            </a:r>
          </a:p>
          <a:p>
            <a:r>
              <a:rPr lang="ru-RU" sz="2400" dirty="0"/>
              <a:t>3.Артомоноа О. Предметно-пространственная среда: ее роль в развитии личности// Дошкольное воспитание. -2005.-№4</a:t>
            </a:r>
          </a:p>
          <a:p>
            <a:r>
              <a:rPr lang="ru-RU" sz="2400" dirty="0"/>
              <a:t>4.Статья Е. </a:t>
            </a:r>
            <a:r>
              <a:rPr lang="ru-RU" sz="2400" dirty="0" err="1"/>
              <a:t>Медковой</a:t>
            </a:r>
            <a:r>
              <a:rPr lang="ru-RU" sz="2400" dirty="0"/>
              <a:t>  «Нетрадиционное рисование-символы абстрактной живописи</a:t>
            </a:r>
          </a:p>
        </p:txBody>
      </p:sp>
    </p:spTree>
    <p:extLst>
      <p:ext uri="{BB962C8B-B14F-4D97-AF65-F5344CB8AC3E}">
        <p14:creationId xmlns:p14="http://schemas.microsoft.com/office/powerpoint/2010/main" val="390628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готовый проект\s12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-61824"/>
            <a:ext cx="9226431" cy="69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14400" y="304800"/>
            <a:ext cx="4724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1"/>
            <a:ext cx="8712968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04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готовый проект\s12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-61824"/>
            <a:ext cx="9226431" cy="69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782762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художественно- творческой активности детей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«Маленькие художники»</a:t>
            </a:r>
          </a:p>
        </p:txBody>
      </p:sp>
      <p:pic>
        <p:nvPicPr>
          <p:cNvPr id="1026" name="Picture 2" descr="D:\готовый проект\IMG_20201007_1327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готовый проект\IMG_20201007_1322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885950"/>
            <a:ext cx="55372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74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готовый проект\s12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-61824"/>
            <a:ext cx="9226431" cy="69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2000" y="381000"/>
            <a:ext cx="4495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Картотеки :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Нетрадиционные способы рисования с детьми  2-4 лет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Упражнения для развития мелкой моторики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Игры и упражнения по нетрадиционному рисованию с детьми 2-4 лет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Методы и приемы по нетрадиционному рисованию</a:t>
            </a:r>
          </a:p>
          <a:p>
            <a:pPr marL="342900" indent="-342900">
              <a:buFontTx/>
              <a:buChar char="-"/>
            </a:pP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Также был разработан план занятий, конспекты занятий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-Дидактические пособия по нетрадиционному рисованию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-Методический альбом образцов нетрадиционного рисования детей 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готовый проект\IMG_20201008_2041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14" y="1676400"/>
            <a:ext cx="3961872" cy="396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09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готовый проект\s12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7" y="-61824"/>
            <a:ext cx="9226431" cy="69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782762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художественно- творческой активности детей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«Маленькие художники»</a:t>
            </a:r>
          </a:p>
        </p:txBody>
      </p:sp>
      <p:pic>
        <p:nvPicPr>
          <p:cNvPr id="1026" name="Picture 2" descr="D:\готовый проект\IMG_20201007_1327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готовый проект\IMG_20201007_1322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885950"/>
            <a:ext cx="55372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15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готовый проект\s12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31" y="-61825"/>
            <a:ext cx="9226431" cy="69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53" y="3398086"/>
            <a:ext cx="6324600" cy="2843977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Работа с родителями: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-Анкетирование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-Консультации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-Индивидуальные беседы</a:t>
            </a:r>
            <a:b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-Совместное творчество и др.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00800" y="1249945"/>
            <a:ext cx="1742040" cy="227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7288"/>
            <a:ext cx="1728787" cy="218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872" y="3752934"/>
            <a:ext cx="1609890" cy="2148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353" y="683708"/>
            <a:ext cx="2582862" cy="19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44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готовый проект\s120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31" y="-61825"/>
            <a:ext cx="9226431" cy="69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66" y="116748"/>
            <a:ext cx="8378734" cy="628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68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1142</TotalTime>
  <Words>536</Words>
  <Application>Microsoft Office PowerPoint</Application>
  <PresentationFormat>Экран (4:3)</PresentationFormat>
  <Paragraphs>98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ОТЧЕТ О РЕЗУЛЬТАТАХ МЕТОДИЧЕСКОЙ РАБОТЫ В  ПРОЕКТЕ</vt:lpstr>
      <vt:lpstr>    Мое профессиональное кредо </vt:lpstr>
      <vt:lpstr>Презентация PowerPoint</vt:lpstr>
      <vt:lpstr>Презентация PowerPoint</vt:lpstr>
      <vt:lpstr> Центр художественно- творческой активности детей   «Маленькие художники»</vt:lpstr>
      <vt:lpstr>Презентация PowerPoint</vt:lpstr>
      <vt:lpstr> Центр художественно- творческой активности детей   «Маленькие художники»</vt:lpstr>
      <vt:lpstr>Работа с родителями: -Анкетирование -Консультации -Индивидуальные беседы -Совместное творчество и др.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62</cp:revision>
  <dcterms:created xsi:type="dcterms:W3CDTF">2020-09-15T18:05:27Z</dcterms:created>
  <dcterms:modified xsi:type="dcterms:W3CDTF">2023-09-12T02:08:19Z</dcterms:modified>
</cp:coreProperties>
</file>