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407EEC5-E993-44D9-9157-62919ACC8375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4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D7A5B27-0D1D-41EA-9C10-3F4B442974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2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5923A-B463-40D2-8361-C86E467792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6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118595-FE96-4687-9FBC-574CDD70BB6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5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CE71A8-3675-4994-BDFF-FA485014037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2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D8B391-ED1C-49FF-9150-9C00C4C8FA6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8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0E6E0-8A61-47F1-8900-3213A58FEC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6D6BD-C0D3-4556-8C65-6CFE4D0466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4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78E6A8-FDD9-42A2-B58C-06F4BA9B5C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7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718854-7EA4-4F8C-9618-BD13CD04CB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6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0B8427-E035-4CA0-A809-8BE0A07A64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38F2D5-4A59-4046-A17D-A501B5A4F0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5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3BEF9E-CAB0-4D75-8CAC-89A01CB1AB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1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E54D53-E3B9-4B80-8C22-8F0A029EB3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F4ABBA-B376-408D-A66A-BF709C9FCB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9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FC1609-D43C-4914-92FE-7CB2ECAB87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1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4FF93A-92CB-4826-9302-E6D85AF2CB91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C648D-0EB4-4362-AA5E-A872AE116F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7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67E1B1-F282-41FF-B7DA-BEB1D3C26D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4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ABBA0D-97C1-4A6C-B509-27CC57BCC2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0C4B2-BF94-498B-BD0A-E0D708951E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6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9955FE-EB9B-4E75-B9EF-33A2D2F43E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5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4E4F1C-FAE7-4DF5-979B-03264568B1C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5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41EDB5-E027-4C7F-AFFB-D43C6ED3894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7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87C7B62-49E3-42D5-AC25-E9D7A4F38AD4}" type="datetime1">
              <a:rPr lang="ru-RU" smtClean="0"/>
              <a:pPr lvl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949DB4-58D6-4F4C-BC54-F12DA18659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87C7B62-49E3-42D5-AC25-E9D7A4F38AD4}" type="datetime1">
              <a:rPr lang="ru-RU"/>
              <a:pPr lvl="0"/>
              <a:t>2023/9/12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A35B4F9-DAD8-49AA-A10A-FBA49BF2D4D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Arial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E4FF93A-92CB-4826-9302-E6D85AF2CB91}" type="datetime1">
              <a:rPr lang="ru-RU"/>
              <a:pPr lvl="0"/>
              <a:t>2023/9/12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99518A4-983A-40DE-8757-B9DD3AA889F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1pPr>
      <a:lvl2pPr lvl="1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2pPr>
      <a:lvl3pPr lvl="2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3pPr>
      <a:lvl4pPr lvl="3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4pPr>
      <a:lvl5pPr lvl="4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5pPr>
      <a:lvl6pPr lvl="5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6pPr>
      <a:lvl7pPr lvl="6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7pPr>
      <a:lvl8pPr lvl="7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Arial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1870" y="0"/>
            <a:ext cx="921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14199"/>
            <a:ext cx="8186399" cy="20714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Arial Black" pitchFamily="34"/>
                <a:cs typeface="Aharoni" pitchFamily="2"/>
              </a:rPr>
              <a:t>Методический альбом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/>
                <a:cs typeface="Aharoni" pitchFamily="2"/>
              </a:rPr>
              <a:t>«Образцы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Arial Black" pitchFamily="34"/>
                <a:cs typeface="Aharoni" pitchFamily="2"/>
              </a:rPr>
              <a:t>нетрадиционного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Arial Black" pitchFamily="34"/>
                <a:cs typeface="Aharoni" pitchFamily="2"/>
              </a:rPr>
              <a:t>рисования с дошкольниками»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Arial Black" pitchFamily="34"/>
              <a:cs typeface="Aharoni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420888"/>
            <a:ext cx="2894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Подготовила: </a:t>
            </a:r>
          </a:p>
          <a:p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Шарипова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Елена Николаевна, 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воспитатель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Цветок для мамы&#10;(рисование цвет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4199" y="2428919"/>
            <a:ext cx="3142799" cy="11426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000">
                <a:latin typeface="Times New Roman" pitchFamily="18"/>
                <a:cs typeface="Times New Roman" pitchFamily="18"/>
              </a:rPr>
              <a:t>: Цветок для мамы</a:t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r>
              <a:rPr lang="ru-RU" sz="1800">
                <a:latin typeface="Times New Roman" pitchFamily="18"/>
                <a:cs typeface="Times New Roman" pitchFamily="18"/>
              </a:rPr>
              <a:t>(</a:t>
            </a:r>
            <a:r>
              <a:rPr lang="ru-RU" sz="1800" i="1">
                <a:latin typeface="Times New Roman" pitchFamily="18"/>
                <a:cs typeface="Times New Roman" pitchFamily="18"/>
              </a:rPr>
              <a:t>рисование цветка</a:t>
            </a:r>
            <a:r>
              <a:rPr lang="ru-RU" sz="180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152" y="286200"/>
            <a:ext cx="2857320" cy="214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87624" y="3140968"/>
            <a:ext cx="4395599" cy="3296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5940152" y="3175961"/>
            <a:ext cx="2642760" cy="2559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прижимает пробку к штемпельной подушке с краской и наносит оттиск на бумагу. Для получения другого цвета меняются и мисочка и пробка.</a:t>
            </a:r>
          </a:p>
        </p:txBody>
      </p:sp>
      <p:sp>
        <p:nvSpPr>
          <p:cNvPr id="6" name="Пятно 1 7"/>
          <p:cNvSpPr/>
          <p:nvPr/>
        </p:nvSpPr>
        <p:spPr>
          <a:xfrm rot="911400">
            <a:off x="1257817" y="-32295"/>
            <a:ext cx="4039919" cy="2691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«Оттиск пробкой»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Гусеница&#10;(рисование гусениц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2920" y="2285999"/>
            <a:ext cx="3357360" cy="13568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000">
                <a:latin typeface="Times New Roman" pitchFamily="18"/>
                <a:cs typeface="Times New Roman" pitchFamily="18"/>
              </a:rPr>
              <a:t>: Гусеница</a:t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r>
              <a:rPr lang="ru-RU" sz="2000">
                <a:latin typeface="Times New Roman" pitchFamily="18"/>
                <a:cs typeface="Times New Roman" pitchFamily="18"/>
              </a:rPr>
              <a:t>(</a:t>
            </a:r>
            <a:r>
              <a:rPr lang="ru-RU" sz="2000" i="1">
                <a:latin typeface="Times New Roman" pitchFamily="18"/>
                <a:cs typeface="Times New Roman" pitchFamily="18"/>
              </a:rPr>
              <a:t>рисование гусеницы</a:t>
            </a:r>
            <a:r>
              <a:rPr lang="ru-RU" sz="200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2080" y="357480"/>
            <a:ext cx="2761919" cy="207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7681" y="3198472"/>
            <a:ext cx="4514399" cy="33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357960" y="2428919"/>
            <a:ext cx="2642760" cy="2559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прижимает пробку к штемпельной подушке с краской и наносит оттиск на бумагу. Для получения другого цвета меняются и мисочка и пробка.</a:t>
            </a:r>
          </a:p>
        </p:txBody>
      </p:sp>
      <p:sp>
        <p:nvSpPr>
          <p:cNvPr id="6" name="Пятно 1 7"/>
          <p:cNvSpPr/>
          <p:nvPr/>
        </p:nvSpPr>
        <p:spPr>
          <a:xfrm rot="432600">
            <a:off x="1036638" y="-15035"/>
            <a:ext cx="3791879" cy="2422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«Оттиск пробкой»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Мишка косолапый&#10;(рисование шерст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2920" y="2500200"/>
            <a:ext cx="3357360" cy="7855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000">
                <a:latin typeface="Times New Roman" pitchFamily="18"/>
                <a:cs typeface="Times New Roman" pitchFamily="18"/>
              </a:rPr>
              <a:t>: Мишка косолапый</a:t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r>
              <a:rPr lang="ru-RU" sz="2000">
                <a:latin typeface="Times New Roman" pitchFamily="18"/>
                <a:cs typeface="Times New Roman" pitchFamily="18"/>
              </a:rPr>
              <a:t>(</a:t>
            </a:r>
            <a:r>
              <a:rPr lang="ru-RU" sz="2000" i="1">
                <a:latin typeface="Times New Roman" pitchFamily="18"/>
                <a:cs typeface="Times New Roman" pitchFamily="18"/>
              </a:rPr>
              <a:t>рисование шерсти)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00279" y="1071719"/>
            <a:ext cx="2761919" cy="207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85960" y="3243240"/>
            <a:ext cx="4571639" cy="3428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429240" y="2428919"/>
            <a:ext cx="2571479" cy="365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опускает в гуашь кисть и ударяет ею по бумаге, держа вертикально. При работе кисть в воду не опускается. Таким образом, заполняется весь лист, контур или шаблон. Получается имитация фактурности пушистой или колючей поверхности.</a:t>
            </a:r>
          </a:p>
        </p:txBody>
      </p:sp>
      <p:sp>
        <p:nvSpPr>
          <p:cNvPr id="6" name="Пятно 1 7"/>
          <p:cNvSpPr/>
          <p:nvPr/>
        </p:nvSpPr>
        <p:spPr>
          <a:xfrm rot="472200">
            <a:off x="-339843" y="706570"/>
            <a:ext cx="4419000" cy="24987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«Тычок жесткой полусухой кистью»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Веточка мимозы&#10;(рисование цветов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4199" y="2285999"/>
            <a:ext cx="3642839" cy="796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000">
                <a:latin typeface="Times New Roman" pitchFamily="18"/>
                <a:cs typeface="Times New Roman" pitchFamily="18"/>
              </a:rPr>
              <a:t>: Веточка мимозы</a:t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r>
              <a:rPr lang="ru-RU" sz="1800">
                <a:latin typeface="Times New Roman" pitchFamily="18"/>
                <a:cs typeface="Times New Roman" pitchFamily="18"/>
              </a:rPr>
              <a:t>(</a:t>
            </a:r>
            <a:r>
              <a:rPr lang="ru-RU" sz="1800" i="1">
                <a:latin typeface="Times New Roman" pitchFamily="18"/>
                <a:cs typeface="Times New Roman" pitchFamily="18"/>
              </a:rPr>
              <a:t>рисование цветов</a:t>
            </a:r>
            <a:r>
              <a:rPr lang="ru-RU" sz="180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4088" y="554039"/>
            <a:ext cx="2499839" cy="18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5852" y="3098158"/>
            <a:ext cx="4714560" cy="3535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500879" y="2428919"/>
            <a:ext cx="2428560" cy="4205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опускает в гуашь кисть и ударяет ею по бумаге, держа вертикально. При работе кисть в воду не опускается. Таким образом, заполняется весь лист, контур или шаблон. Получается имитация фактурности пушистой или колючей поверхности.</a:t>
            </a:r>
          </a:p>
        </p:txBody>
      </p:sp>
      <p:sp>
        <p:nvSpPr>
          <p:cNvPr id="6" name="Пятно 1 7"/>
          <p:cNvSpPr/>
          <p:nvPr/>
        </p:nvSpPr>
        <p:spPr>
          <a:xfrm rot="452400">
            <a:off x="167132" y="9719"/>
            <a:ext cx="4172759" cy="24091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«Тычок жесткой полусухой кистью»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Первые листочки&#10;(рисование листочков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2920" y="2643119"/>
            <a:ext cx="3357360" cy="713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000">
                <a:latin typeface="Times New Roman" pitchFamily="18"/>
                <a:cs typeface="Times New Roman" pitchFamily="18"/>
              </a:rPr>
              <a:t>: Первые листочки</a:t>
            </a:r>
            <a:br>
              <a:rPr lang="ru-RU" sz="2000">
                <a:latin typeface="Times New Roman" pitchFamily="18"/>
                <a:cs typeface="Times New Roman" pitchFamily="18"/>
              </a:rPr>
            </a:br>
            <a:r>
              <a:rPr lang="ru-RU" sz="2000">
                <a:latin typeface="Times New Roman" pitchFamily="18"/>
                <a:cs typeface="Times New Roman" pitchFamily="18"/>
              </a:rPr>
              <a:t>(</a:t>
            </a:r>
            <a:r>
              <a:rPr lang="ru-RU" sz="2000" i="1">
                <a:latin typeface="Times New Roman" pitchFamily="18"/>
                <a:cs typeface="Times New Roman" pitchFamily="18"/>
              </a:rPr>
              <a:t>рисование листочков</a:t>
            </a:r>
            <a:r>
              <a:rPr lang="ru-RU" sz="200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536" y="3366539"/>
            <a:ext cx="4357439" cy="33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20072" y="125099"/>
            <a:ext cx="2714400" cy="203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429240" y="2500200"/>
            <a:ext cx="2499839" cy="2559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прижимает печатку к штемпельной подушке с краской и наносит оттиск на бумагу. Для получения другого цвета меняются и мисочка и печатка.</a:t>
            </a:r>
          </a:p>
        </p:txBody>
      </p:sp>
      <p:sp>
        <p:nvSpPr>
          <p:cNvPr id="6" name="Пятно 1 7"/>
          <p:cNvSpPr/>
          <p:nvPr/>
        </p:nvSpPr>
        <p:spPr>
          <a:xfrm rot="511800">
            <a:off x="272053" y="113561"/>
            <a:ext cx="4030200" cy="2519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«Оттиск печатками из картофеля»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Звездное небо&#10;         (рисование звёз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4199" y="2357280"/>
            <a:ext cx="3857399" cy="7138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200">
                <a:latin typeface="Times New Roman" pitchFamily="18"/>
                <a:cs typeface="Times New Roman" pitchFamily="18"/>
              </a:rPr>
              <a:t>: Звездное небо</a:t>
            </a:r>
            <a:br>
              <a:rPr lang="ru-RU" sz="2200">
                <a:latin typeface="Times New Roman" pitchFamily="18"/>
                <a:cs typeface="Times New Roman" pitchFamily="18"/>
              </a:rPr>
            </a:br>
            <a:r>
              <a:rPr lang="ru-RU" sz="2200">
                <a:latin typeface="Times New Roman" pitchFamily="18"/>
                <a:cs typeface="Times New Roman" pitchFamily="18"/>
              </a:rPr>
              <a:t>         </a:t>
            </a:r>
            <a:r>
              <a:rPr lang="ru-RU" sz="2000">
                <a:latin typeface="Times New Roman" pitchFamily="18"/>
                <a:cs typeface="Times New Roman" pitchFamily="18"/>
              </a:rPr>
              <a:t>(</a:t>
            </a:r>
            <a:r>
              <a:rPr lang="ru-RU" sz="2000" i="1">
                <a:latin typeface="Times New Roman" pitchFamily="18"/>
                <a:cs typeface="Times New Roman" pitchFamily="18"/>
              </a:rPr>
              <a:t>рисование звёзд</a:t>
            </a:r>
            <a:r>
              <a:rPr lang="ru-RU" sz="200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05140" y="476672"/>
            <a:ext cx="232380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9301" y="3058768"/>
            <a:ext cx="4785839" cy="3589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ятно 1 6"/>
          <p:cNvSpPr/>
          <p:nvPr/>
        </p:nvSpPr>
        <p:spPr>
          <a:xfrm rot="444600">
            <a:off x="132115" y="50220"/>
            <a:ext cx="4313520" cy="23281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2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«Оттиск печатками из картофеля»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6572160" y="2500200"/>
            <a:ext cx="2356919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прижимает печатку к штемпельной подушке с краской и наносит оттиск на бумагу. Для получения другого цвета меняются и мисочка и печатка.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1970280" cy="4525559"/>
          </a:xfrm>
        </p:spPr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9pPr>
          </a:lstStyle>
          <a:p>
            <a:endParaRPr lang="ru-RU">
              <a:latin typeface="Arial" pitchFamily="18"/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2526119" y="1600200"/>
            <a:ext cx="1970280" cy="4525559"/>
          </a:xfrm>
        </p:spPr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Microsoft YaHei" pitchFamily="2"/>
                <a:cs typeface="Arial" pitchFamily="2"/>
              </a:defRPr>
            </a:lvl9pPr>
          </a:lstStyle>
          <a:p>
            <a:endParaRPr lang="ru-RU">
              <a:latin typeface="Arial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857034" y="2500200"/>
            <a:ext cx="2963438" cy="41428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000" b="1" u="sng" dirty="0">
                <a:latin typeface="Times New Roman" pitchFamily="18"/>
                <a:cs typeface="Times New Roman" pitchFamily="18"/>
              </a:rPr>
              <a:t>Способ рисования</a:t>
            </a:r>
            <a:r>
              <a:rPr lang="ru-RU" sz="2000" b="1" dirty="0">
                <a:latin typeface="Times New Roman" pitchFamily="18"/>
                <a:cs typeface="Times New Roman" pitchFamily="18"/>
              </a:rPr>
              <a:t>: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ребенок опускает в гуашь пальчик и наносит точки, пятнышки на бумагу. На каждый пальчик набирается краска разного цвета. После работы пальчики вытираются салфеткой, затем гуашь легко смывается.</a:t>
            </a:r>
            <a:br>
              <a:rPr lang="ru-RU" sz="2000" dirty="0">
                <a:latin typeface="Times New Roman" pitchFamily="18"/>
                <a:cs typeface="Times New Roman" pitchFamily="18"/>
              </a:rPr>
            </a:br>
            <a:r>
              <a:rPr lang="ru-RU" sz="1200" dirty="0">
                <a:latin typeface="Times New Roman" pitchFamily="18"/>
                <a:cs typeface="Times New Roman" pitchFamily="18"/>
              </a:rPr>
              <a:t/>
            </a:r>
            <a:br>
              <a:rPr lang="ru-RU" sz="1200" dirty="0">
                <a:latin typeface="Times New Roman" pitchFamily="18"/>
                <a:cs typeface="Times New Roman" pitchFamily="18"/>
              </a:rPr>
            </a:br>
            <a:r>
              <a:rPr lang="ru-RU" sz="1600" dirty="0">
                <a:latin typeface="Times New Roman" pitchFamily="18"/>
                <a:cs typeface="Times New Roman" pitchFamily="18"/>
              </a:rPr>
              <a:t/>
            </a:r>
            <a:br>
              <a:rPr lang="ru-RU" sz="1600" dirty="0">
                <a:latin typeface="Times New Roman" pitchFamily="18"/>
                <a:cs typeface="Times New Roman" pitchFamily="18"/>
              </a:rPr>
            </a:br>
            <a:endParaRPr lang="ru-RU" sz="16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112" y="357481"/>
            <a:ext cx="2857320" cy="214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3348" y="3166558"/>
            <a:ext cx="4742747" cy="35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ятно 1 8"/>
          <p:cNvSpPr/>
          <p:nvPr/>
        </p:nvSpPr>
        <p:spPr>
          <a:xfrm rot="674400">
            <a:off x="948332" y="114407"/>
            <a:ext cx="3903839" cy="23619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«Рисование пальчиками»</a:t>
            </a:r>
          </a:p>
        </p:txBody>
      </p:sp>
      <p:sp>
        <p:nvSpPr>
          <p:cNvPr id="7" name="Прямоугольник 9"/>
          <p:cNvSpPr/>
          <p:nvPr/>
        </p:nvSpPr>
        <p:spPr>
          <a:xfrm>
            <a:off x="143640" y="2500200"/>
            <a:ext cx="4716392" cy="6512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Тема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 Дождик, дождик 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пуще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…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(</a:t>
            </a:r>
            <a:r>
              <a:rPr lang="ru-RU" sz="1800" b="0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рисование капелек дождя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 Веточка рябины&#10;(рисование яго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7504" y="2492727"/>
            <a:ext cx="5149160" cy="12139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 dirty="0">
                <a:latin typeface="Times New Roman" pitchFamily="18"/>
                <a:cs typeface="Times New Roman" pitchFamily="18"/>
              </a:rPr>
              <a:t>Тема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:  Веточка </a:t>
            </a:r>
            <a:r>
              <a:rPr lang="ru-RU" sz="2000" dirty="0" smtClean="0">
                <a:latin typeface="Times New Roman" pitchFamily="18"/>
                <a:cs typeface="Times New Roman" pitchFamily="18"/>
              </a:rPr>
              <a:t>рябины</a:t>
            </a:r>
            <a:r>
              <a:rPr lang="ru-RU" sz="1800" dirty="0" smtClean="0">
                <a:latin typeface="Times New Roman" pitchFamily="18"/>
                <a:cs typeface="Times New Roman" pitchFamily="18"/>
              </a:rPr>
              <a:t> (</a:t>
            </a:r>
            <a:r>
              <a:rPr lang="ru-RU" sz="1800" i="1" dirty="0" smtClean="0">
                <a:latin typeface="Times New Roman" pitchFamily="18"/>
                <a:cs typeface="Times New Roman" pitchFamily="18"/>
              </a:rPr>
              <a:t>рисование </a:t>
            </a:r>
            <a:r>
              <a:rPr lang="ru-RU" sz="1800" i="1" dirty="0">
                <a:latin typeface="Times New Roman" pitchFamily="18"/>
                <a:cs typeface="Times New Roman" pitchFamily="18"/>
              </a:rPr>
              <a:t>ягод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152" y="88099"/>
            <a:ext cx="2833200" cy="212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3528" y="2996952"/>
            <a:ext cx="4968552" cy="37264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058453" y="2500200"/>
            <a:ext cx="2499839" cy="365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 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опускает в гуашь пальчик и наносит точки, пятнышки на бумагу. На каждый пальчик набирается краска разного цвета. После работы пальчики вытираются салфеткой, затем гуашь легко смывается.</a:t>
            </a:r>
            <a:b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</a:b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6" name="Пятно 1 7"/>
          <p:cNvSpPr/>
          <p:nvPr/>
        </p:nvSpPr>
        <p:spPr>
          <a:xfrm rot="655800">
            <a:off x="1566361" y="-117554"/>
            <a:ext cx="4257371" cy="28831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«Рисование пальчиками»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.&#10; Тема: Весёлые осьминожки &#10;        (рисование осьминогов) 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2920" y="2143080"/>
            <a:ext cx="5976720" cy="14284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400" dirty="0">
                <a:latin typeface="Times New Roman" pitchFamily="18"/>
                <a:cs typeface="Times New Roman" pitchFamily="18"/>
              </a:rPr>
              <a:t/>
            </a:r>
            <a:br>
              <a:rPr lang="ru-RU" sz="1400" dirty="0">
                <a:latin typeface="Times New Roman" pitchFamily="18"/>
                <a:cs typeface="Times New Roman" pitchFamily="18"/>
              </a:rPr>
            </a:br>
            <a:r>
              <a:rPr lang="ru-RU" sz="1400" dirty="0">
                <a:latin typeface="Times New Roman" pitchFamily="18"/>
                <a:cs typeface="Times New Roman" pitchFamily="18"/>
              </a:rPr>
              <a:t>.</a:t>
            </a:r>
            <a:br>
              <a:rPr lang="ru-RU" sz="1400" dirty="0">
                <a:latin typeface="Times New Roman" pitchFamily="18"/>
                <a:cs typeface="Times New Roman" pitchFamily="18"/>
              </a:rPr>
            </a:br>
            <a:r>
              <a:rPr lang="ru-RU" sz="2000" b="1" u="sng" dirty="0">
                <a:latin typeface="Times New Roman" pitchFamily="18"/>
                <a:cs typeface="Times New Roman" pitchFamily="18"/>
              </a:rPr>
              <a:t> Тема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: Весёлые </a:t>
            </a:r>
            <a:r>
              <a:rPr lang="ru-RU" sz="2000" dirty="0" err="1" smtClean="0">
                <a:latin typeface="Times New Roman" pitchFamily="18"/>
                <a:cs typeface="Times New Roman" pitchFamily="18"/>
              </a:rPr>
              <a:t>осьминожки</a:t>
            </a:r>
            <a:r>
              <a:rPr lang="ru-RU" sz="18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(</a:t>
            </a:r>
            <a:r>
              <a:rPr lang="ru-RU" sz="1800" i="1" dirty="0">
                <a:latin typeface="Times New Roman" pitchFamily="18"/>
                <a:cs typeface="Times New Roman" pitchFamily="18"/>
              </a:rPr>
              <a:t>рисование осьминогов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)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/>
            </a:r>
            <a:br>
              <a:rPr lang="ru-RU" sz="2000" dirty="0">
                <a:latin typeface="Times New Roman" pitchFamily="18"/>
                <a:cs typeface="Times New Roman" pitchFamily="18"/>
              </a:rPr>
            </a:br>
            <a:endParaRPr lang="ru-RU" sz="20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9640" y="274510"/>
            <a:ext cx="2809439" cy="210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5576" y="2996952"/>
            <a:ext cx="4500359" cy="33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119641" y="2636912"/>
            <a:ext cx="2654638" cy="30109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ребенок опускает в гуашь ладошку (всю кисть) или окрашивает ее с помощью кисточки (с помощью взрослого, с пяти лет сам) и делает отпечаток на бумаге. Рисуют и правой и левой руками, окрашенными разными цветами</a:t>
            </a:r>
          </a:p>
        </p:txBody>
      </p:sp>
      <p:sp>
        <p:nvSpPr>
          <p:cNvPr id="6" name="Пятно 1 7"/>
          <p:cNvSpPr/>
          <p:nvPr/>
        </p:nvSpPr>
        <p:spPr>
          <a:xfrm rot="437400">
            <a:off x="326195" y="53830"/>
            <a:ext cx="3712320" cy="2548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"Рисование ладошкой"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   Ёжик&#10;(рисование игол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112" y="393120"/>
            <a:ext cx="2714400" cy="203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512" y="2428919"/>
            <a:ext cx="3500279" cy="12855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 dirty="0">
                <a:latin typeface="Times New Roman" pitchFamily="18"/>
                <a:cs typeface="Times New Roman" pitchFamily="18"/>
              </a:rPr>
              <a:t>Тема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:    Ёжик</a:t>
            </a:r>
            <a:br>
              <a:rPr lang="ru-RU" sz="2000" dirty="0">
                <a:latin typeface="Times New Roman" pitchFamily="18"/>
                <a:cs typeface="Times New Roman" pitchFamily="18"/>
              </a:rPr>
            </a:br>
            <a:r>
              <a:rPr lang="ru-RU" sz="1800" dirty="0">
                <a:latin typeface="Times New Roman" pitchFamily="18"/>
                <a:cs typeface="Times New Roman" pitchFamily="18"/>
              </a:rPr>
              <a:t>(</a:t>
            </a:r>
            <a:r>
              <a:rPr lang="ru-RU" sz="1800" i="1" dirty="0">
                <a:latin typeface="Times New Roman" pitchFamily="18"/>
                <a:cs typeface="Times New Roman" pitchFamily="18"/>
              </a:rPr>
              <a:t>рисование иголок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1560" y="3140968"/>
            <a:ext cx="4500359" cy="33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ятно 1 6"/>
          <p:cNvSpPr/>
          <p:nvPr/>
        </p:nvSpPr>
        <p:spPr>
          <a:xfrm rot="715800">
            <a:off x="217692" y="61074"/>
            <a:ext cx="3905279" cy="25142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"Рисование ладошкой"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5865952" y="2708920"/>
            <a:ext cx="2428560" cy="365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 ребенок опускает в гуашь ладошку (всю кисть) или окрашивает ее с помощью кисточки (с помощью взрослого, с пяти лет сам) и делает отпечаток на бумаге. Рисуют и правой и левой руками, окрашенными разными цветами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&#10;Тема: Снег идет &#10;        (рисование снег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4199" y="2285999"/>
            <a:ext cx="4709718" cy="9284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200" b="1" dirty="0">
                <a:latin typeface="Times New Roman" pitchFamily="18"/>
                <a:cs typeface="Times New Roman" pitchFamily="18"/>
              </a:rPr>
              <a:t/>
            </a:r>
            <a:br>
              <a:rPr lang="ru-RU" sz="1200" b="1" dirty="0">
                <a:latin typeface="Times New Roman" pitchFamily="18"/>
                <a:cs typeface="Times New Roman" pitchFamily="18"/>
              </a:rPr>
            </a:br>
            <a:r>
              <a:rPr lang="ru-RU" sz="1200" dirty="0">
                <a:latin typeface="Times New Roman" pitchFamily="18"/>
                <a:cs typeface="Times New Roman" pitchFamily="18"/>
              </a:rPr>
              <a:t/>
            </a:r>
            <a:br>
              <a:rPr lang="ru-RU" sz="1200" dirty="0">
                <a:latin typeface="Times New Roman" pitchFamily="18"/>
                <a:cs typeface="Times New Roman" pitchFamily="18"/>
              </a:rPr>
            </a:br>
            <a:r>
              <a:rPr lang="ru-RU" sz="1200" dirty="0">
                <a:latin typeface="Times New Roman" pitchFamily="18"/>
                <a:cs typeface="Times New Roman" pitchFamily="18"/>
              </a:rPr>
              <a:t/>
            </a:r>
            <a:br>
              <a:rPr lang="ru-RU" sz="1200" dirty="0">
                <a:latin typeface="Times New Roman" pitchFamily="18"/>
                <a:cs typeface="Times New Roman" pitchFamily="18"/>
              </a:rPr>
            </a:br>
            <a:r>
              <a:rPr lang="ru-RU" sz="2000" b="1" u="sng" dirty="0">
                <a:latin typeface="Times New Roman" pitchFamily="18"/>
                <a:cs typeface="Times New Roman" pitchFamily="18"/>
              </a:rPr>
              <a:t>Тема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: Снег </a:t>
            </a:r>
            <a:r>
              <a:rPr lang="ru-RU" sz="2000" dirty="0" smtClean="0">
                <a:latin typeface="Times New Roman" pitchFamily="18"/>
                <a:cs typeface="Times New Roman" pitchFamily="18"/>
              </a:rPr>
              <a:t>идет </a:t>
            </a:r>
            <a:r>
              <a:rPr lang="ru-RU" sz="1800" dirty="0" smtClean="0">
                <a:latin typeface="Times New Roman" pitchFamily="18"/>
                <a:cs typeface="Times New Roman" pitchFamily="18"/>
              </a:rPr>
              <a:t>   </a:t>
            </a:r>
            <a:r>
              <a:rPr lang="ru-RU" sz="1800" dirty="0">
                <a:latin typeface="Times New Roman" pitchFamily="18"/>
                <a:cs typeface="Times New Roman" pitchFamily="18"/>
              </a:rPr>
              <a:t>(</a:t>
            </a:r>
            <a:r>
              <a:rPr lang="ru-RU" sz="1800" i="1" dirty="0">
                <a:latin typeface="Times New Roman" pitchFamily="18"/>
                <a:cs typeface="Times New Roman" pitchFamily="18"/>
              </a:rPr>
              <a:t>рисование снега</a:t>
            </a:r>
            <a:r>
              <a:rPr lang="ru-RU" sz="1200" dirty="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0152" y="188640"/>
            <a:ext cx="2833919" cy="212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43608" y="3347522"/>
            <a:ext cx="4500359" cy="33213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247254" y="3068960"/>
            <a:ext cx="2499839" cy="3107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 err="1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Cпособ</a:t>
            </a: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рисования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 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опускает в гуашь палочку и наносит точки, пятнышки. Сначала можно нарисовать по контуру, а затем заполнить весь рисунок точками. Для каждой новой краски берите новую палочку</a:t>
            </a:r>
          </a:p>
        </p:txBody>
      </p:sp>
      <p:sp>
        <p:nvSpPr>
          <p:cNvPr id="6" name="Пятно 1 11"/>
          <p:cNvSpPr/>
          <p:nvPr/>
        </p:nvSpPr>
        <p:spPr>
          <a:xfrm rot="681000">
            <a:off x="976566" y="400504"/>
            <a:ext cx="3726360" cy="26161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 «Рисование ватными палочками»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Наряд для ёлки&#10;(рисование шариков, гирлянд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4199" y="2285999"/>
            <a:ext cx="5869969" cy="7855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200" b="1" u="sng" dirty="0">
                <a:latin typeface="Times New Roman" pitchFamily="18"/>
                <a:cs typeface="Times New Roman" pitchFamily="18"/>
              </a:rPr>
              <a:t>Тема</a:t>
            </a:r>
            <a:r>
              <a:rPr lang="ru-RU" sz="2200" dirty="0">
                <a:latin typeface="Times New Roman" pitchFamily="18"/>
                <a:cs typeface="Times New Roman" pitchFamily="18"/>
              </a:rPr>
              <a:t>: Наряд для ёлки</a:t>
            </a:r>
            <a:r>
              <a:rPr lang="ru-RU" dirty="0">
                <a:latin typeface="Times New Roman" pitchFamily="18"/>
                <a:cs typeface="Times New Roman" pitchFamily="18"/>
              </a:rPr>
              <a:t/>
            </a:r>
            <a:br>
              <a:rPr lang="ru-RU" dirty="0">
                <a:latin typeface="Times New Roman" pitchFamily="18"/>
                <a:cs typeface="Times New Roman" pitchFamily="18"/>
              </a:rPr>
            </a:br>
            <a:r>
              <a:rPr lang="ru-RU" sz="2000" dirty="0">
                <a:latin typeface="Times New Roman" pitchFamily="18"/>
                <a:cs typeface="Times New Roman" pitchFamily="18"/>
              </a:rPr>
              <a:t>(</a:t>
            </a:r>
            <a:r>
              <a:rPr lang="ru-RU" sz="2000" i="1" dirty="0">
                <a:latin typeface="Times New Roman" pitchFamily="18"/>
                <a:cs typeface="Times New Roman" pitchFamily="18"/>
              </a:rPr>
              <a:t>рисование шариков, гирлянды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4168" y="348996"/>
            <a:ext cx="2442960" cy="18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3568" y="3071879"/>
            <a:ext cx="4833719" cy="36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72336" y="2852936"/>
            <a:ext cx="2773632" cy="27454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опускает в гуашь палочку и наносит точки, пятнышки. Сначала можно нарисовать по контуру, а затем заполнить весь рисунок точками. Для каждой новой краски берите новую палочку</a:t>
            </a:r>
          </a:p>
        </p:txBody>
      </p:sp>
      <p:sp>
        <p:nvSpPr>
          <p:cNvPr id="6" name="Пятно 1 5"/>
          <p:cNvSpPr/>
          <p:nvPr/>
        </p:nvSpPr>
        <p:spPr>
          <a:xfrm rot="187539">
            <a:off x="204295" y="139297"/>
            <a:ext cx="4180679" cy="22514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 «Рисование ватными палочками»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Тема: Пушистые снежинки&#10;        (рисование снежинк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49992" y="2473203"/>
            <a:ext cx="4680520" cy="8567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1400" b="1" dirty="0">
                <a:latin typeface="Times New Roman" pitchFamily="18"/>
                <a:cs typeface="Times New Roman" pitchFamily="18"/>
              </a:rPr>
              <a:t/>
            </a:r>
            <a:br>
              <a:rPr lang="ru-RU" sz="1400" b="1" dirty="0">
                <a:latin typeface="Times New Roman" pitchFamily="18"/>
                <a:cs typeface="Times New Roman" pitchFamily="18"/>
              </a:rPr>
            </a:br>
            <a:r>
              <a:rPr lang="ru-RU" sz="1400" dirty="0">
                <a:latin typeface="Times New Roman" pitchFamily="18"/>
                <a:cs typeface="Times New Roman" pitchFamily="18"/>
              </a:rPr>
              <a:t/>
            </a:r>
            <a:br>
              <a:rPr lang="ru-RU" sz="1400" dirty="0">
                <a:latin typeface="Times New Roman" pitchFamily="18"/>
                <a:cs typeface="Times New Roman" pitchFamily="18"/>
              </a:rPr>
            </a:br>
            <a:r>
              <a:rPr lang="ru-RU" sz="2200" b="1" u="sng" dirty="0">
                <a:latin typeface="Times New Roman" pitchFamily="18"/>
                <a:cs typeface="Times New Roman" pitchFamily="18"/>
              </a:rPr>
              <a:t>Тема</a:t>
            </a:r>
            <a:r>
              <a:rPr lang="ru-RU" sz="2200" dirty="0">
                <a:latin typeface="Times New Roman" pitchFamily="18"/>
                <a:cs typeface="Times New Roman" pitchFamily="18"/>
              </a:rPr>
              <a:t>: </a:t>
            </a:r>
            <a:r>
              <a:rPr lang="ru-RU" sz="2200" dirty="0" smtClean="0">
                <a:latin typeface="Times New Roman" pitchFamily="18"/>
                <a:cs typeface="Times New Roman" pitchFamily="18"/>
              </a:rPr>
              <a:t>Пушистые снежинки</a:t>
            </a:r>
            <a:r>
              <a:rPr lang="ru-RU" sz="1400" dirty="0">
                <a:latin typeface="Times New Roman" pitchFamily="18"/>
                <a:cs typeface="Times New Roman" pitchFamily="18"/>
              </a:rPr>
              <a:t/>
            </a:r>
            <a:br>
              <a:rPr lang="ru-RU" sz="1400" dirty="0">
                <a:latin typeface="Times New Roman" pitchFamily="18"/>
                <a:cs typeface="Times New Roman" pitchFamily="18"/>
              </a:rPr>
            </a:br>
            <a:r>
              <a:rPr lang="ru-RU" sz="1800" dirty="0">
                <a:latin typeface="Times New Roman" pitchFamily="18"/>
                <a:cs typeface="Times New Roman" pitchFamily="18"/>
              </a:rPr>
              <a:t>        (</a:t>
            </a:r>
            <a:r>
              <a:rPr lang="ru-RU" sz="1800" i="1" dirty="0">
                <a:latin typeface="Times New Roman" pitchFamily="18"/>
                <a:cs typeface="Times New Roman" pitchFamily="18"/>
              </a:rPr>
              <a:t>рисование снежинки</a:t>
            </a:r>
            <a:r>
              <a:rPr lang="ru-RU" sz="1400" dirty="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112" y="230776"/>
            <a:ext cx="2762280" cy="20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3405" y="3732187"/>
            <a:ext cx="3944742" cy="2958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5580112" y="2996952"/>
            <a:ext cx="2356919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 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прижимает поролон к штемпельной подушке с краской и наносит оттиск на бумагу. Для изменения цвета берутся другие мисочка и поролон.</a:t>
            </a:r>
          </a:p>
        </p:txBody>
      </p:sp>
      <p:sp>
        <p:nvSpPr>
          <p:cNvPr id="6" name="Пятно 1 7"/>
          <p:cNvSpPr/>
          <p:nvPr/>
        </p:nvSpPr>
        <p:spPr>
          <a:xfrm>
            <a:off x="848952" y="139468"/>
            <a:ext cx="3882600" cy="26485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«Оттиск поролоном»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ема: Пёрышки для цыплят  &#10;       (рисование опер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2920" y="2428919"/>
            <a:ext cx="3571559" cy="7855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000" b="1" u="sng">
                <a:latin typeface="Times New Roman" pitchFamily="18"/>
                <a:cs typeface="Times New Roman" pitchFamily="18"/>
              </a:rPr>
              <a:t>Тема</a:t>
            </a:r>
            <a:r>
              <a:rPr lang="ru-RU" sz="2000">
                <a:latin typeface="Times New Roman" pitchFamily="18"/>
                <a:cs typeface="Times New Roman" pitchFamily="18"/>
              </a:rPr>
              <a:t>: Пёрышки для цыплят</a:t>
            </a:r>
            <a:r>
              <a:rPr lang="ru-RU" sz="2000" i="1">
                <a:latin typeface="Times New Roman" pitchFamily="18"/>
                <a:cs typeface="Times New Roman" pitchFamily="18"/>
              </a:rPr>
              <a:t>  </a:t>
            </a:r>
            <a:br>
              <a:rPr lang="ru-RU" sz="2000" i="1">
                <a:latin typeface="Times New Roman" pitchFamily="18"/>
                <a:cs typeface="Times New Roman" pitchFamily="18"/>
              </a:rPr>
            </a:br>
            <a:r>
              <a:rPr lang="ru-RU" sz="2000" i="1">
                <a:latin typeface="Times New Roman" pitchFamily="18"/>
                <a:cs typeface="Times New Roman" pitchFamily="18"/>
              </a:rPr>
              <a:t>       </a:t>
            </a:r>
            <a:r>
              <a:rPr lang="ru-RU" sz="1800">
                <a:latin typeface="Times New Roman" pitchFamily="18"/>
                <a:cs typeface="Times New Roman" pitchFamily="18"/>
              </a:rPr>
              <a:t>(</a:t>
            </a:r>
            <a:r>
              <a:rPr lang="ru-RU" sz="1800" i="1">
                <a:latin typeface="Times New Roman" pitchFamily="18"/>
                <a:cs typeface="Times New Roman" pitchFamily="18"/>
              </a:rPr>
              <a:t>рисование оперения</a:t>
            </a:r>
            <a:r>
              <a:rPr lang="ru-RU" sz="1800">
                <a:latin typeface="Times New Roman" pitchFamily="18"/>
                <a:cs typeface="Times New Roman" pitchFamily="18"/>
              </a:rPr>
              <a:t>)</a:t>
            </a:r>
          </a:p>
        </p:txBody>
      </p:sp>
      <p:pic>
        <p:nvPicPr>
          <p:cNvPr id="3" name="Содержимое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0112" y="380530"/>
            <a:ext cx="2666520" cy="19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5576" y="3214798"/>
            <a:ext cx="4571639" cy="3428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6032273" y="2996952"/>
            <a:ext cx="2214359" cy="2833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Способ рисования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: 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ребенок прижимает поролон к штемпельной подушке с краской и наносит оттиск на бумагу. Для изменения цвета берутся другие мисочка и поролон.</a:t>
            </a:r>
          </a:p>
        </p:txBody>
      </p:sp>
      <p:sp>
        <p:nvSpPr>
          <p:cNvPr id="6" name="Пятно 1 7"/>
          <p:cNvSpPr/>
          <p:nvPr/>
        </p:nvSpPr>
        <p:spPr>
          <a:xfrm rot="448800">
            <a:off x="314139" y="220690"/>
            <a:ext cx="3842280" cy="2319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B7DEE8"/>
          </a:solidFill>
          <a:ln w="25560">
            <a:solidFill>
              <a:srgbClr val="93CD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Техника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«Оттиск поролоном»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230</Words>
  <Application>Microsoft Office PowerPoint</Application>
  <PresentationFormat>Экран (4:3)</PresentationFormat>
  <Paragraphs>69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Обычный</vt:lpstr>
      <vt:lpstr>Обычный 1</vt:lpstr>
      <vt:lpstr>Методический альбом «Образцы нетрадиционного рисования с дошкольниками»</vt:lpstr>
      <vt:lpstr> Способ рисования: ребенок опускает в гуашь пальчик и наносит точки, пятнышки на бумагу. На каждый пальчик набирается краска разного цвета. После работы пальчики вытираются салфеткой, затем гуашь легко смывается.   </vt:lpstr>
      <vt:lpstr>Тема:  Веточка рябины (рисование ягод)</vt:lpstr>
      <vt:lpstr> .  Тема: Весёлые осьминожки (рисование осьминогов)  </vt:lpstr>
      <vt:lpstr>Тема:    Ёжик (рисование иголок)</vt:lpstr>
      <vt:lpstr>   Тема: Снег идет    (рисование снега)</vt:lpstr>
      <vt:lpstr>Тема: Наряд для ёлки (рисование шариков, гирлянды)</vt:lpstr>
      <vt:lpstr>  Тема: Пушистые снежинки         (рисование снежинки)</vt:lpstr>
      <vt:lpstr>Тема: Пёрышки для цыплят          (рисование оперения)</vt:lpstr>
      <vt:lpstr>Тема: Цветок для мамы (рисование цветка)</vt:lpstr>
      <vt:lpstr>Тема: Гусеница (рисование гусеницы)</vt:lpstr>
      <vt:lpstr>Тема: Мишка косолапый (рисование шерсти)</vt:lpstr>
      <vt:lpstr>Тема: Веточка мимозы (рисование цветов)</vt:lpstr>
      <vt:lpstr>Тема: Первые листочки (рисование листочков)</vt:lpstr>
      <vt:lpstr>Тема: Звездное небо          (рисование звёзд)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альбом образцов нетрадиционного рисования для детей раннего возраста</dc:title>
  <dc:creator>Пользователь</dc:creator>
  <cp:lastModifiedBy>Пользователь</cp:lastModifiedBy>
  <cp:revision>5</cp:revision>
  <dcterms:modified xsi:type="dcterms:W3CDTF">2023-09-12T03:26:24Z</dcterms:modified>
</cp:coreProperties>
</file>