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7772400" cy="21156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 развивать речь ребенка в раннем возрасте: нормы, упражнения, игры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221088"/>
            <a:ext cx="6172200" cy="1371600"/>
          </a:xfrm>
        </p:spPr>
        <p:txBody>
          <a:bodyPr/>
          <a:lstStyle/>
          <a:p>
            <a:pPr algn="r"/>
            <a:r>
              <a:rPr lang="ru-RU" i="1" dirty="0" smtClean="0">
                <a:solidFill>
                  <a:schemeClr val="tx1"/>
                </a:solidFill>
                <a:cs typeface="Arabic Typesetting" pitchFamily="66" charset="-78"/>
              </a:rPr>
              <a:t>Подготовила </a:t>
            </a:r>
          </a:p>
          <a:p>
            <a:pPr algn="r"/>
            <a:r>
              <a:rPr lang="ru-RU" i="1" dirty="0" smtClean="0">
                <a:solidFill>
                  <a:schemeClr val="tx1"/>
                </a:solidFill>
                <a:cs typeface="Arabic Typesetting" pitchFamily="66" charset="-78"/>
              </a:rPr>
              <a:t>Учитель-логопед </a:t>
            </a:r>
          </a:p>
          <a:p>
            <a:pPr algn="r"/>
            <a:r>
              <a:rPr lang="ru-RU" i="1" dirty="0" smtClean="0">
                <a:solidFill>
                  <a:schemeClr val="tx1"/>
                </a:solidFill>
                <a:cs typeface="Arabic Typesetting" pitchFamily="66" charset="-78"/>
              </a:rPr>
              <a:t>Тимофеева Марина Иосифовна</a:t>
            </a:r>
            <a:endParaRPr lang="ru-RU" i="1" dirty="0">
              <a:solidFill>
                <a:schemeClr val="tx1"/>
              </a:solidFill>
              <a:cs typeface="Arabic Typesetting" pitchFamily="66" charset="-78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11075"/>
          <a:stretch/>
        </p:blipFill>
        <p:spPr>
          <a:xfrm>
            <a:off x="2195736" y="4663873"/>
            <a:ext cx="2535472" cy="21306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Видеозапись. Добрый день. Уважаемые родители, сегодня я расскажу, </a:t>
            </a:r>
            <a:r>
              <a:rPr lang="ru-RU" dirty="0" smtClean="0">
                <a:solidFill>
                  <a:srgbClr val="FF0000"/>
                </a:solidFill>
              </a:rPr>
              <a:t>Как развивать речь ребенка в раннем возрасте: нормы, упражнения,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48680"/>
            <a:ext cx="8532440" cy="3816424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Видео </a:t>
            </a:r>
          </a:p>
          <a:p>
            <a:r>
              <a:rPr lang="ru-RU" sz="2800" b="1" i="1" dirty="0" smtClean="0"/>
              <a:t>Развитие речи ребенка раннего возраста (1-3 года) — очень важный этап овладения родным языком. Речь вашего малыша не просто бурно развивается — она формируется. Поэтому помощь малышу в развитии речи в этот период особенно актуальна. Правильно организованное речевое общение и речевые занятия не только подстегивают развитие речи ребенка, но и помогают компенсировать возможные нарушения, например, отставание в речевом развитии.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Нормы речевого развития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у малышей раннего возраста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5184576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b="1" dirty="0" smtClean="0"/>
              <a:t>Характерные навыки для  ребёнка первого года жизни: </a:t>
            </a:r>
          </a:p>
          <a:p>
            <a:pPr fontAlgn="base"/>
            <a:r>
              <a:rPr lang="ru-RU" dirty="0" smtClean="0"/>
              <a:t>Малыш воспринимает названия предметов, может указывать на них, понимать, о чём разговаривают взрослые.</a:t>
            </a:r>
          </a:p>
          <a:p>
            <a:pPr fontAlgn="base"/>
            <a:r>
              <a:rPr lang="ru-RU" dirty="0" smtClean="0"/>
              <a:t>Повторяет открытые слоги (топ-топ, бай-бай, </a:t>
            </a:r>
            <a:r>
              <a:rPr lang="ru-RU" dirty="0" err="1" smtClean="0"/>
              <a:t>би-би</a:t>
            </a:r>
            <a:r>
              <a:rPr lang="ru-RU" dirty="0" smtClean="0"/>
              <a:t>); Например, слово «нет» ребёнок в 1 год не может произнести, но воспроизводит его как «</a:t>
            </a:r>
            <a:r>
              <a:rPr lang="ru-RU" dirty="0" err="1" smtClean="0"/>
              <a:t>нэ</a:t>
            </a:r>
            <a:r>
              <a:rPr lang="ru-RU" dirty="0" smtClean="0"/>
              <a:t>». Или говорит «да», «ту» и т. д.;</a:t>
            </a:r>
          </a:p>
          <a:p>
            <a:pPr fontAlgn="base"/>
            <a:r>
              <a:rPr lang="ru-RU" dirty="0" smtClean="0"/>
              <a:t>произносит звуки, характерные для животных – «</a:t>
            </a:r>
            <a:r>
              <a:rPr lang="ru-RU" dirty="0" err="1" smtClean="0"/>
              <a:t>ав-ав</a:t>
            </a:r>
            <a:r>
              <a:rPr lang="ru-RU" dirty="0" smtClean="0"/>
              <a:t>», «</a:t>
            </a:r>
            <a:r>
              <a:rPr lang="ru-RU" dirty="0" err="1" smtClean="0"/>
              <a:t>мау</a:t>
            </a:r>
            <a:r>
              <a:rPr lang="ru-RU" dirty="0" smtClean="0"/>
              <a:t>», «</a:t>
            </a:r>
            <a:r>
              <a:rPr lang="ru-RU" dirty="0" err="1" smtClean="0"/>
              <a:t>ко-ко</a:t>
            </a:r>
            <a:r>
              <a:rPr lang="ru-RU" dirty="0" smtClean="0"/>
              <a:t>»;</a:t>
            </a:r>
          </a:p>
          <a:p>
            <a:pPr fontAlgn="base"/>
            <a:r>
              <a:rPr lang="ru-RU" dirty="0" smtClean="0"/>
              <a:t>выражает эмоции интонацией;</a:t>
            </a:r>
          </a:p>
          <a:p>
            <a:pPr fontAlgn="base"/>
            <a:r>
              <a:rPr lang="ru-RU" dirty="0" smtClean="0"/>
              <a:t>обозначает слогами предметы и действия (дай, </a:t>
            </a:r>
            <a:r>
              <a:rPr lang="ru-RU" dirty="0" err="1" smtClean="0"/>
              <a:t>тук,топ</a:t>
            </a:r>
            <a:r>
              <a:rPr lang="ru-RU" dirty="0" smtClean="0"/>
              <a:t>);</a:t>
            </a:r>
          </a:p>
          <a:p>
            <a:pPr fontAlgn="base"/>
            <a:r>
              <a:rPr lang="ru-RU" dirty="0" smtClean="0"/>
              <a:t>Важно не только то, что  как произносят дети, а ещё и способность запоминать названия предметов, их назначение.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6984776" cy="85496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Как развивать речь ребенка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Родители перед тем, как начать развивать речь у малышей раннего возраста, должны учесть 10 важных </a:t>
            </a:r>
            <a:r>
              <a:rPr lang="ru-RU" sz="2500" b="1" dirty="0" smtClean="0"/>
              <a:t>правил:</a:t>
            </a:r>
          </a:p>
          <a:p>
            <a:pPr fontAlgn="base"/>
            <a:r>
              <a:rPr lang="ru-RU" sz="2500" dirty="0" smtClean="0"/>
              <a:t>упражнения нужно подбирать так, чтобы они соответствовали возрастным особенностям и психическому развитию каждого малыша в отдельности;</a:t>
            </a:r>
          </a:p>
          <a:p>
            <a:pPr fontAlgn="base"/>
            <a:r>
              <a:rPr lang="ru-RU" sz="2500" dirty="0" smtClean="0"/>
              <a:t>учим говорить одно- и двухсложные слова после того, как малыш начал произносить  слоги. Распространённая ошибка родителей — поддерживать разговор слогами, когда ещё не получаются простые слова;</a:t>
            </a:r>
          </a:p>
          <a:p>
            <a:pPr fontAlgn="base"/>
            <a:r>
              <a:rPr lang="ru-RU" sz="2500" dirty="0" smtClean="0"/>
              <a:t> от 5 до 10 минут —  должно длиться развивающие упражнение согласно раннему возрасту.</a:t>
            </a:r>
          </a:p>
          <a:p>
            <a:pPr>
              <a:buNone/>
            </a:pPr>
            <a:endParaRPr lang="ru-RU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r>
              <a:rPr lang="ru-RU" dirty="0" smtClean="0"/>
              <a:t>Разговаривайте со своим ребенком во всех видах деятельности, таких как приготовление еды, одевание-раздевание, игра, прогулка.</a:t>
            </a:r>
          </a:p>
          <a:p>
            <a:r>
              <a:rPr lang="ru-RU" dirty="0" smtClean="0"/>
              <a:t>Говорите о том, что вы делаете, видите, что делает ребенок, что делают другие люди и что видит ваш ребенок;</a:t>
            </a:r>
          </a:p>
          <a:p>
            <a:r>
              <a:rPr lang="ru-RU" dirty="0" smtClean="0"/>
              <a:t>Вместе пойте, </a:t>
            </a:r>
            <a:r>
              <a:rPr lang="ru-RU" smtClean="0"/>
              <a:t>слушайте музыку </a:t>
            </a:r>
            <a:r>
              <a:rPr lang="ru-RU" dirty="0" smtClean="0"/>
              <a:t>или разучивайте регулировку высоты голоса другим способом. Если малыш хорошо подражает, можно во время домашних дел </a:t>
            </a:r>
            <a:r>
              <a:rPr lang="ru-RU" dirty="0" err="1" smtClean="0"/>
              <a:t>перекликиваться</a:t>
            </a:r>
            <a:r>
              <a:rPr lang="ru-RU" dirty="0" smtClean="0"/>
              <a:t> звуками, постоянно повышая высоту звука после него.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620688"/>
            <a:ext cx="7467600" cy="56166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Проговаривайте названия предметов, но только тогда, когда они находятся в поле детского внимания. </a:t>
            </a:r>
          </a:p>
          <a:p>
            <a:pPr fontAlgn="base"/>
            <a:r>
              <a:rPr lang="ru-RU" dirty="0" smtClean="0"/>
              <a:t>Просите подуть на игрушечную </a:t>
            </a:r>
            <a:r>
              <a:rPr lang="ru-RU" dirty="0" err="1" smtClean="0"/>
              <a:t>крутилку</a:t>
            </a:r>
            <a:r>
              <a:rPr lang="ru-RU" dirty="0" smtClean="0"/>
              <a:t> с лопастями, предлагайте раздуть одуванчик. Также чаще давайте пить из трубочки — это помогает развивать артикуляционный аппарат;</a:t>
            </a:r>
          </a:p>
          <a:p>
            <a:pPr fontAlgn="base"/>
            <a:r>
              <a:rPr lang="ru-RU" dirty="0" smtClean="0"/>
              <a:t>Предлагайте для игры предметы с разной фактурой: мокрые и сухие крупы, влажные мягкие игрушки, сыпучие материалы (под присмотром);</a:t>
            </a:r>
          </a:p>
          <a:p>
            <a:pPr fontAlgn="base"/>
            <a:r>
              <a:rPr lang="ru-RU" dirty="0" smtClean="0"/>
              <a:t>Играющим детям можно предложить забаву на взаимодействие: совместная постройка пирамиды, лепку куличей, поочерёдное катание машинки.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User\Downloads\карт 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00808"/>
            <a:ext cx="5328591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420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Arabic Typesetting</vt:lpstr>
      <vt:lpstr>Century Schoolbook</vt:lpstr>
      <vt:lpstr>Wingdings</vt:lpstr>
      <vt:lpstr>Wingdings 2</vt:lpstr>
      <vt:lpstr>Эркер</vt:lpstr>
      <vt:lpstr>Как развивать речь ребенка в раннем возрасте: нормы, упражнения, игры </vt:lpstr>
      <vt:lpstr>Видеозапись. Добрый день. Уважаемые родители, сегодня я расскажу, Как развивать речь ребенка в раннем возрасте: нормы, упражнения, игры</vt:lpstr>
      <vt:lpstr>Презентация PowerPoint</vt:lpstr>
      <vt:lpstr>Нормы речевого развития  у малышей раннего возраста </vt:lpstr>
      <vt:lpstr>    Как развивать речь ребенка  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развивать речь ребенка в 1-2 года: нормы, упражнения, игры </dc:title>
  <dc:creator>User</dc:creator>
  <cp:lastModifiedBy>Метис</cp:lastModifiedBy>
  <cp:revision>20</cp:revision>
  <dcterms:created xsi:type="dcterms:W3CDTF">2020-10-19T06:13:52Z</dcterms:created>
  <dcterms:modified xsi:type="dcterms:W3CDTF">2020-10-20T06:43:05Z</dcterms:modified>
</cp:coreProperties>
</file>