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59" r:id="rId5"/>
    <p:sldId id="274" r:id="rId6"/>
    <p:sldId id="275" r:id="rId7"/>
    <p:sldId id="272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9" r:id="rId16"/>
    <p:sldId id="268" r:id="rId17"/>
    <p:sldId id="270" r:id="rId18"/>
    <p:sldId id="271" r:id="rId19"/>
    <p:sldId id="273" r:id="rId20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ADCE46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2" d="100"/>
          <a:sy n="62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03B7-2F25-4AD3-8FDE-6F1928CBA9CC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4CA1C-4F73-4DF2-A936-0E2535E7C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3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reschool_bkgr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90625" y="1143000"/>
            <a:ext cx="4419600" cy="9906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 wrap="none"/>
          <a:lstStyle>
            <a:lvl1pPr marL="0" indent="0">
              <a:buFontTx/>
              <a:buNone/>
              <a:defRPr sz="5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EC32-AE50-4E42-A466-C4EE938F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2AED-745F-4896-95B1-E4DD0E5E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B9C3-F4E1-439C-AA4E-D4DB382E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2864-700F-40D8-854B-6AD98311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DB46-F7F0-4A3E-990D-0F60BE50A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7CC7-40DA-4656-B55F-F83FED85D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F6AD-DAC7-4E95-A238-F206B88D5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6297-8EBB-43B3-A510-69B7FAD4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BCCA-6764-482F-82BF-79C4E0F5C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879E-3F96-43BF-BE69-372AA1EC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reschool_bkgrn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fld id="{3855F357-71FF-4CF4-BFD4-CA59C0C51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688C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688C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688C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688C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219200" y="3551238"/>
            <a:ext cx="487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000" dirty="0">
              <a:solidFill>
                <a:srgbClr val="0688C9"/>
              </a:solidFill>
              <a:latin typeface="Arial Narrow" pitchFamily="34" charset="0"/>
            </a:endParaRPr>
          </a:p>
          <a:p>
            <a:endParaRPr lang="ru-RU" sz="1200" dirty="0">
              <a:solidFill>
                <a:srgbClr val="0688C9"/>
              </a:solidFill>
              <a:latin typeface="Arial Narrow" pitchFamily="34" charset="0"/>
            </a:endParaRP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15616" y="1052736"/>
            <a:ext cx="7128791" cy="144016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кинестетических ощущений и тонкой моторики пальцев рук у детей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ОНР</a:t>
            </a:r>
            <a:endParaRPr lang="ru-RU" sz="32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43711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Никифорова Анна Викторовна</a:t>
            </a:r>
            <a:endParaRPr lang="ru-RU" b="1" dirty="0" smtClean="0">
              <a:latin typeface="+mn-lt"/>
            </a:endParaRP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учитель-логопед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Самомассаж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кистей и пальцев рук с использованием «сухого бассейна»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84784"/>
            <a:ext cx="4032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latin typeface="+mn-lt"/>
              </a:rPr>
              <a:t>Самомассаж</a:t>
            </a:r>
            <a:r>
              <a:rPr lang="ru-RU" sz="1600" dirty="0" smtClean="0">
                <a:latin typeface="+mn-lt"/>
              </a:rPr>
              <a:t> кистей и пальцев рук в «сухом бассейне» способствует: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нормализации мышечного тонуса;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стимуляции тактильных ощущений;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увеличению объема и амплитуды движений пальцев рук.</a:t>
            </a:r>
          </a:p>
          <a:p>
            <a:pPr algn="just"/>
            <a:r>
              <a:rPr lang="ru-RU" sz="1600" dirty="0" err="1" smtClean="0">
                <a:latin typeface="+mn-lt"/>
              </a:rPr>
              <a:t>Самомассаж</a:t>
            </a:r>
            <a:r>
              <a:rPr lang="ru-RU" sz="1600" dirty="0" smtClean="0">
                <a:latin typeface="+mn-lt"/>
              </a:rPr>
              <a:t> в «сухом бассейне» можно сопровождать стихотворным</a:t>
            </a:r>
          </a:p>
          <a:p>
            <a:pPr algn="just"/>
            <a:r>
              <a:rPr lang="ru-RU" sz="1600" dirty="0" smtClean="0">
                <a:latin typeface="+mn-lt"/>
              </a:rPr>
              <a:t>текстом или выполнять под музыку.</a:t>
            </a:r>
            <a:endParaRPr lang="ru-RU" sz="1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36912"/>
            <a:ext cx="3153613" cy="2592288"/>
          </a:xfrm>
          <a:prstGeom prst="rect">
            <a:avLst/>
          </a:prstGeom>
          <a:solidFill>
            <a:srgbClr val="00B0F0"/>
          </a:solidFill>
          <a:ln w="60325" cap="rnd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99592" y="4077072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n-lt"/>
              </a:rPr>
              <a:t>Горох</a:t>
            </a:r>
          </a:p>
          <a:p>
            <a:r>
              <a:rPr lang="ru-RU" sz="1600" dirty="0" smtClean="0">
                <a:latin typeface="+mn-lt"/>
              </a:rPr>
              <a:t>	Опустить кисти рук в «бассейн», «помешать» горох, одновременно сжимая и разжимая пальцы рук.</a:t>
            </a:r>
          </a:p>
          <a:p>
            <a:r>
              <a:rPr lang="ru-RU" sz="1600" dirty="0" smtClean="0">
                <a:latin typeface="+mn-lt"/>
              </a:rPr>
              <a:t> </a:t>
            </a:r>
          </a:p>
          <a:p>
            <a:r>
              <a:rPr lang="ru-RU" sz="1600" dirty="0" smtClean="0">
                <a:latin typeface="+mn-lt"/>
              </a:rPr>
              <a:t>		В миску насыпали горох</a:t>
            </a:r>
          </a:p>
          <a:p>
            <a:r>
              <a:rPr lang="ru-RU" sz="1600" dirty="0" smtClean="0">
                <a:latin typeface="+mn-lt"/>
              </a:rPr>
              <a:t>		И пальцы запустили,</a:t>
            </a:r>
          </a:p>
          <a:p>
            <a:r>
              <a:rPr lang="ru-RU" sz="1600" dirty="0" smtClean="0">
                <a:latin typeface="+mn-lt"/>
              </a:rPr>
              <a:t>		Устроив там переполох,</a:t>
            </a:r>
          </a:p>
          <a:p>
            <a:r>
              <a:rPr lang="ru-RU" sz="1600" dirty="0" smtClean="0">
                <a:latin typeface="+mn-lt"/>
              </a:rPr>
              <a:t>		Чтоб пальцы не грустили.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627337" cy="1970503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Массаж пальцев рук с мячиком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Су-джок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374441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n-lt"/>
              </a:rPr>
              <a:t>                   </a:t>
            </a:r>
            <a:r>
              <a:rPr lang="ru-RU" b="1" i="1" dirty="0" smtClean="0">
                <a:latin typeface="+mn-lt"/>
              </a:rPr>
              <a:t>Сказка «Ежик»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 </a:t>
            </a:r>
          </a:p>
          <a:p>
            <a:r>
              <a:rPr lang="ru-RU" sz="1700" dirty="0" smtClean="0">
                <a:latin typeface="+mn-lt"/>
              </a:rPr>
              <a:t>Катится колючий ёжик, нет ни головы, ни ножек</a:t>
            </a:r>
          </a:p>
          <a:p>
            <a:r>
              <a:rPr lang="ru-RU" sz="1700" dirty="0" smtClean="0">
                <a:latin typeface="+mn-lt"/>
              </a:rPr>
              <a:t>По ладошки бежит и пыхтит, пыхтит, пыхтит.</a:t>
            </a:r>
            <a:r>
              <a:rPr lang="ru-RU" sz="1700" i="1" dirty="0" smtClean="0">
                <a:latin typeface="+mn-lt"/>
              </a:rPr>
              <a:t> </a:t>
            </a:r>
            <a:br>
              <a:rPr lang="ru-RU" sz="1700" i="1" dirty="0" smtClean="0">
                <a:latin typeface="+mn-lt"/>
              </a:rPr>
            </a:br>
            <a:r>
              <a:rPr lang="ru-RU" sz="1700" i="1" dirty="0" smtClean="0">
                <a:latin typeface="+mn-lt"/>
              </a:rPr>
              <a:t>      (шарик между ладошками)</a:t>
            </a:r>
            <a:endParaRPr lang="ru-RU" sz="1700" dirty="0" smtClean="0">
              <a:latin typeface="+mn-lt"/>
            </a:endParaRPr>
          </a:p>
          <a:p>
            <a:r>
              <a:rPr lang="ru-RU" sz="1700" dirty="0" smtClean="0">
                <a:latin typeface="+mn-lt"/>
              </a:rPr>
              <a:t>Мне по пальчикам бежит и пыхтит, пыхтит, пыхтит.</a:t>
            </a:r>
          </a:p>
          <a:p>
            <a:r>
              <a:rPr lang="ru-RU" sz="1700" dirty="0" smtClean="0">
                <a:latin typeface="+mn-lt"/>
              </a:rPr>
              <a:t>Бегает туда-сюда, мне щекотно, да, да, да.</a:t>
            </a:r>
            <a:r>
              <a:rPr lang="ru-RU" sz="1700" i="1" dirty="0" smtClean="0">
                <a:latin typeface="+mn-lt"/>
              </a:rPr>
              <a:t/>
            </a:r>
            <a:br>
              <a:rPr lang="ru-RU" sz="1700" i="1" dirty="0" smtClean="0">
                <a:latin typeface="+mn-lt"/>
              </a:rPr>
            </a:br>
            <a:r>
              <a:rPr lang="ru-RU" sz="1700" i="1" dirty="0" smtClean="0">
                <a:latin typeface="+mn-lt"/>
              </a:rPr>
              <a:t>      (движения по пальцам)</a:t>
            </a:r>
            <a:endParaRPr lang="ru-RU" sz="1700" dirty="0" smtClean="0">
              <a:latin typeface="+mn-lt"/>
            </a:endParaRPr>
          </a:p>
          <a:p>
            <a:r>
              <a:rPr lang="ru-RU" sz="1700" dirty="0" smtClean="0">
                <a:latin typeface="+mn-lt"/>
              </a:rPr>
              <a:t>Уходи колючий ёж в тёмный лес, где ты живёшь!</a:t>
            </a:r>
            <a:r>
              <a:rPr lang="ru-RU" sz="1700" i="1" dirty="0" smtClean="0">
                <a:latin typeface="+mn-lt"/>
              </a:rPr>
              <a:t/>
            </a:r>
            <a:br>
              <a:rPr lang="ru-RU" sz="1700" i="1" dirty="0" smtClean="0">
                <a:latin typeface="+mn-lt"/>
              </a:rPr>
            </a:br>
            <a:r>
              <a:rPr lang="ru-RU" sz="1700" i="1" dirty="0" smtClean="0">
                <a:latin typeface="+mn-lt"/>
              </a:rPr>
              <a:t>      (пускаем по столу и ловим подушечками пальцев)</a:t>
            </a:r>
            <a:endParaRPr lang="ru-RU" sz="1700" dirty="0">
              <a:latin typeface="+mn-lt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2592287" cy="1872208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340768"/>
            <a:ext cx="2376264" cy="1782198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Пальчиковая гимнастика с предметами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3407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+mn-lt"/>
              </a:rPr>
              <a:t>                   </a:t>
            </a:r>
            <a:r>
              <a:rPr lang="ru-RU" sz="2000" b="1" i="1" dirty="0" smtClean="0">
                <a:latin typeface="+mn-lt"/>
              </a:rPr>
              <a:t>Игры с прищепками</a:t>
            </a:r>
            <a:endParaRPr lang="ru-RU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3284984"/>
            <a:ext cx="3264362" cy="244827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3456384" cy="25922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71600" y="494116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Дети становятся в круг и с помощью прищепок передают друг другу платочек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90872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Игры со счетными палочками</a:t>
            </a:r>
            <a:endParaRPr lang="ru-RU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456384" cy="243027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3528392" cy="246987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7624" y="44371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Из спичек или счетных палочек выкладываются различные фигуры и рисунки по образцу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90872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Игры с карандашами</a:t>
            </a:r>
            <a:endParaRPr lang="ru-RU" sz="2000" b="1" i="1" dirty="0">
              <a:latin typeface="+mn-lt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312368" cy="243027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3240360" cy="243027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71600" y="414908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Взять карандаш большим и указательным пальцами и, не помогая себе другой рукой, перехватить его большим и средним пальцами и т.д.</a:t>
            </a:r>
            <a:endParaRPr lang="ru-RU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65313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Взять трехгранный карандаш, расположив большой, указательный и средний пальцы на разных гранях (как при письме). Удерживать его в таком положении под счет от 1 до 5.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03648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Игры с крупами и песком</a:t>
            </a:r>
            <a:endParaRPr lang="ru-RU" sz="2000" b="1" i="1" dirty="0"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2232248" cy="1674186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7112"/>
            <a:ext cx="2664296" cy="1944216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340768"/>
            <a:ext cx="2267148" cy="1700361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2736304" cy="1872208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" name="Выноска-облако 12"/>
          <p:cNvSpPr/>
          <p:nvPr/>
        </p:nvSpPr>
        <p:spPr>
          <a:xfrm>
            <a:off x="1115616" y="4293096"/>
            <a:ext cx="3600400" cy="1944216"/>
          </a:xfrm>
          <a:prstGeom prst="cloudCallout">
            <a:avLst>
              <a:gd name="adj1" fmla="val 60682"/>
              <a:gd name="adj2" fmla="val 38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Игра «Золушка»: с помощью пинцета отделить красную фасоль от белой (более сложный вариант задания – отделить рис от гречки)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Изобразительная деятельность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ручной труд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76328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Лепка (из пластилина, слоеного теста) способствует: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 развитию мелкой моторики (в лепке работают две руки);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 координации работы двух полушарий;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 обогащению сенсорного опыта (цвет, пластика, форма, материал, вес);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 формированию умения планировать работу, доводить начатое дело до конца;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 развитию воображения и эстетического вкуса</a:t>
            </a:r>
          </a:p>
          <a:p>
            <a:endParaRPr lang="ru-RU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08518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+mn-lt"/>
              </a:rPr>
              <a:t>Авторы, исследующие проблему эффективной работы с пластилином и его влияние на творческие способности детей (Н.Б. </a:t>
            </a:r>
            <a:r>
              <a:rPr lang="ru-RU" sz="1400" i="1" dirty="0" err="1" smtClean="0">
                <a:latin typeface="+mn-lt"/>
              </a:rPr>
              <a:t>Халезова</a:t>
            </a:r>
            <a:r>
              <a:rPr lang="ru-RU" sz="1400" i="1" dirty="0" smtClean="0">
                <a:latin typeface="+mn-lt"/>
              </a:rPr>
              <a:t>, Б.Б.Косминская, Н.П. </a:t>
            </a:r>
            <a:r>
              <a:rPr lang="ru-RU" sz="1400" i="1" dirty="0" err="1" smtClean="0">
                <a:latin typeface="+mn-lt"/>
              </a:rPr>
              <a:t>Сакулина</a:t>
            </a:r>
            <a:r>
              <a:rPr lang="ru-RU" sz="1400" i="1" dirty="0" smtClean="0">
                <a:latin typeface="+mn-lt"/>
              </a:rPr>
              <a:t>, Т.С.Комарова, А.И.Савенков, О.В.Григорьев и др.) отмечают наличие тесной взаимосвязи между тонкой двигательной координацией и уровнем работоспособности, степенью овладения техническими навыками и успешностью, качеством выполнения работы.</a:t>
            </a:r>
            <a:endParaRPr lang="ru-RU" sz="1400" i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2411313" cy="1808485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2448272" cy="1836204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340768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Игры-манипуляции с предметами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33056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772816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933056"/>
            <a:ext cx="2400000" cy="1800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04664"/>
            <a:ext cx="6912768" cy="79208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Пальчиковый театр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412776"/>
            <a:ext cx="4032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Пальчиковый театр - это увлекательная дидактическая игра, которая: 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стимулирует развитие мелкой моторики;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знакомит ребенка с такими понятиями как форма, цвет, размер;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помогает развивать пространственное восприятие (понятия: справа, слева, рядом, друг за другом и т.д.);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развивает воображение, память, мышление и внимание;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помогает развивать словарный запас и активизирует речевые функции;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формирует творческие способности и артистические умения;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>
                <a:latin typeface="+mn-lt"/>
              </a:rPr>
              <a:t>  знакомит с элементарными математическими понятиями.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528392" cy="2664296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4824536" cy="144016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Спасибо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            за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                  внимание!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0" y="332656"/>
            <a:ext cx="5220072" cy="3672408"/>
          </a:xfrm>
          <a:prstGeom prst="cloudCallout">
            <a:avLst>
              <a:gd name="adj1" fmla="val -44518"/>
              <a:gd name="adj2" fmla="val 55837"/>
            </a:avLst>
          </a:prstGeom>
          <a:solidFill>
            <a:schemeClr val="accent1">
              <a:lumMod val="5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</a:rPr>
              <a:t>«Истоки творческих способностей и дарования детей - на кончиках их пальцев. От пальцев, образно говоря, идут тончайшие ручейки, которые питают источник творческой мысли»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 В.А. Сухомлинский 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923928" y="2852936"/>
            <a:ext cx="5040560" cy="3384376"/>
          </a:xfrm>
          <a:prstGeom prst="cloudCallout">
            <a:avLst>
              <a:gd name="adj1" fmla="val -32075"/>
              <a:gd name="adj2" fmla="val 59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«Представление, что при любом двигательном тренинге... упражняются не руки, а мозг, вначале казалось парадоксальным и лишь с трудом проникло в сознание педагогов»</a:t>
            </a:r>
          </a:p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И. А. Бернштейн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43608" y="1052736"/>
            <a:ext cx="4392488" cy="2664296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</a:rPr>
              <a:t>Кинестетические ощущения </a:t>
            </a:r>
            <a:r>
              <a:rPr lang="ru-RU" sz="1400" i="1" dirty="0" smtClean="0">
                <a:solidFill>
                  <a:schemeClr val="tx1"/>
                </a:solidFill>
              </a:rPr>
              <a:t>(от греч. </a:t>
            </a:r>
            <a:r>
              <a:rPr lang="ru-RU" sz="1400" i="1" dirty="0" err="1" smtClean="0">
                <a:solidFill>
                  <a:schemeClr val="tx1"/>
                </a:solidFill>
              </a:rPr>
              <a:t>Kineo</a:t>
            </a:r>
            <a:r>
              <a:rPr lang="ru-RU" sz="1400" i="1" dirty="0" smtClean="0">
                <a:solidFill>
                  <a:schemeClr val="tx1"/>
                </a:solidFill>
              </a:rPr>
              <a:t> - двигаюсь и </a:t>
            </a:r>
            <a:r>
              <a:rPr lang="ru-RU" sz="1400" i="1" dirty="0" err="1" smtClean="0">
                <a:solidFill>
                  <a:schemeClr val="tx1"/>
                </a:solidFill>
              </a:rPr>
              <a:t>aesthesis</a:t>
            </a:r>
            <a:r>
              <a:rPr lang="ru-RU" sz="1400" i="1" dirty="0" smtClean="0">
                <a:solidFill>
                  <a:schemeClr val="tx1"/>
                </a:solidFill>
              </a:rPr>
              <a:t> - ощущение) - это ощущения положения частей собственного тела и производимых мышечных усилий в процессе движения и вне его. Данный вид ощущений возникает в результате </a:t>
            </a:r>
            <a:r>
              <a:rPr lang="ru-RU" sz="1400" i="1" dirty="0" err="1" smtClean="0">
                <a:solidFill>
                  <a:schemeClr val="tx1"/>
                </a:solidFill>
              </a:rPr>
              <a:t>раздра-жения</a:t>
            </a:r>
            <a:r>
              <a:rPr lang="ru-RU" sz="1400" i="1" dirty="0" smtClean="0">
                <a:solidFill>
                  <a:schemeClr val="tx1"/>
                </a:solidFill>
              </a:rPr>
              <a:t> специальных рецепторных образований (проприорецепторов), расположенных в мышцах, сухожилиях, суставах и связках. Именно они дают информацию о движении и положении тела в пространстве.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51920" y="3573016"/>
            <a:ext cx="4248472" cy="2304256"/>
          </a:xfrm>
          <a:prstGeom prst="round2Diag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i="1" dirty="0" smtClean="0">
              <a:solidFill>
                <a:schemeClr val="tx1"/>
              </a:solidFill>
            </a:endParaRPr>
          </a:p>
          <a:p>
            <a:endParaRPr lang="ru-RU" sz="1400" i="1" dirty="0" smtClean="0">
              <a:solidFill>
                <a:schemeClr val="tx1"/>
              </a:solidFill>
            </a:endParaRPr>
          </a:p>
          <a:p>
            <a:r>
              <a:rPr lang="ru-RU" sz="1400" i="1" dirty="0" smtClean="0">
                <a:solidFill>
                  <a:schemeClr val="tx1"/>
                </a:solidFill>
              </a:rPr>
              <a:t>Роль кинестетических ощущений в психической деятельности была выделена еще И.М. Сеченовым, который считал, что мышечное чувство является не только регулятором движения, но и психофизиологической основой пространственного видения, восприятия времени, предметных суждений и умозаключений, абстрактно-словесного мышления.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88640"/>
            <a:ext cx="6552728" cy="79208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нарушений тонкой моторики рук у детей с </a:t>
            </a:r>
            <a:r>
              <a:rPr lang="ru-RU" sz="2400" b="1" dirty="0" smtClean="0">
                <a:solidFill>
                  <a:srgbClr val="002060"/>
                </a:solidFill>
              </a:rPr>
              <a:t>ОН</a:t>
            </a:r>
            <a:r>
              <a:rPr lang="ru-RU" sz="2400" b="1" dirty="0" smtClean="0">
                <a:solidFill>
                  <a:srgbClr val="002060"/>
                </a:solidFill>
              </a:rPr>
              <a:t>Р</a:t>
            </a:r>
            <a:endParaRPr lang="ru-RU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43608" y="1556792"/>
            <a:ext cx="432048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13407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Страдает техника движения и двигательные качества (быстрота, ловкость, сила, точность, координация)</a:t>
            </a:r>
            <a:endParaRPr lang="ru-RU" dirty="0">
              <a:latin typeface="+mn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043608" y="2348880"/>
            <a:ext cx="432048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5656" y="23488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Выявляются недостатки психомоторики</a:t>
            </a:r>
            <a:endParaRPr lang="ru-RU" dirty="0">
              <a:latin typeface="+mn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43608" y="3356992"/>
            <a:ext cx="432048" cy="360040"/>
          </a:xfrm>
          <a:prstGeom prst="rightArrow">
            <a:avLst>
              <a:gd name="adj1" fmla="val 50000"/>
              <a:gd name="adj2" fmla="val 5357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5656" y="314096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Слабо сформированы навыки самообслуживания, технические навыки в </a:t>
            </a:r>
            <a:r>
              <a:rPr lang="ru-RU" dirty="0" err="1">
                <a:latin typeface="+mn-lt"/>
              </a:rPr>
              <a:t>изодеятельности</a:t>
            </a:r>
            <a:r>
              <a:rPr lang="ru-RU" dirty="0">
                <a:latin typeface="+mn-lt"/>
              </a:rPr>
              <a:t>, лепке, аппликации, конструировании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043608" y="4437112"/>
            <a:ext cx="432048" cy="3600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75656" y="44371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Затруднено </a:t>
            </a:r>
            <a:r>
              <a:rPr lang="ru-RU" dirty="0">
                <a:latin typeface="+mn-lt"/>
              </a:rPr>
              <a:t>формирование </a:t>
            </a:r>
            <a:r>
              <a:rPr lang="ru-RU" dirty="0" err="1">
                <a:latin typeface="+mn-lt"/>
              </a:rPr>
              <a:t>графомоторных</a:t>
            </a:r>
            <a:r>
              <a:rPr lang="ru-RU" dirty="0">
                <a:latin typeface="+mn-lt"/>
              </a:rPr>
              <a:t> навыков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5013176"/>
            <a:ext cx="7128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err="1">
                <a:latin typeface="+mn-lt"/>
              </a:rPr>
              <a:t>Лубовский</a:t>
            </a:r>
            <a:r>
              <a:rPr lang="ru-RU" sz="1400" i="1" dirty="0">
                <a:latin typeface="+mn-lt"/>
              </a:rPr>
              <a:t> В.И. в своих работах отмечал,  что нарушение целенаправленности и произвольности движений и действий у детей с </a:t>
            </a:r>
            <a:r>
              <a:rPr lang="ru-RU" sz="1400" i="1" dirty="0" smtClean="0">
                <a:latin typeface="+mn-lt"/>
              </a:rPr>
              <a:t>ОН</a:t>
            </a:r>
            <a:r>
              <a:rPr lang="ru-RU" sz="1400" i="1" dirty="0" smtClean="0">
                <a:latin typeface="+mn-lt"/>
              </a:rPr>
              <a:t>Р </a:t>
            </a:r>
            <a:r>
              <a:rPr lang="ru-RU" sz="1400" i="1" dirty="0">
                <a:latin typeface="+mn-lt"/>
              </a:rPr>
              <a:t>связано также с незрелостью регулирующей функции речи. </a:t>
            </a:r>
            <a:endParaRPr lang="ru-RU" sz="1400" i="1" dirty="0" smtClean="0">
              <a:latin typeface="+mn-lt"/>
            </a:endParaRPr>
          </a:p>
          <a:p>
            <a:pPr algn="just"/>
            <a:endParaRPr lang="ru-RU" sz="1400" i="1" dirty="0" smtClean="0">
              <a:latin typeface="+mn-lt"/>
            </a:endParaRPr>
          </a:p>
          <a:p>
            <a:pPr algn="just"/>
            <a:r>
              <a:rPr lang="ru-RU" sz="1400" i="1" dirty="0">
                <a:latin typeface="+mn-lt"/>
              </a:rPr>
              <a:t>Д</a:t>
            </a:r>
            <a:r>
              <a:rPr lang="ru-RU" sz="1400" i="1" dirty="0" smtClean="0">
                <a:latin typeface="+mn-lt"/>
              </a:rPr>
              <a:t>ля </a:t>
            </a:r>
            <a:r>
              <a:rPr lang="ru-RU" sz="1400" i="1" dirty="0">
                <a:latin typeface="+mn-lt"/>
              </a:rPr>
              <a:t>детей с </a:t>
            </a:r>
            <a:r>
              <a:rPr lang="ru-RU" sz="1400" i="1" dirty="0" smtClean="0">
                <a:latin typeface="+mn-lt"/>
              </a:rPr>
              <a:t>ОН</a:t>
            </a:r>
            <a:r>
              <a:rPr lang="ru-RU" sz="1400" i="1" dirty="0" smtClean="0">
                <a:latin typeface="+mn-lt"/>
              </a:rPr>
              <a:t>Р </a:t>
            </a:r>
            <a:r>
              <a:rPr lang="ru-RU" sz="1400" i="1" dirty="0">
                <a:latin typeface="+mn-lt"/>
              </a:rPr>
              <a:t>необходима  регулярная работа по развитию и совершенствованию тонкой моторики кистей и пальцев рук.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88640"/>
            <a:ext cx="6552728" cy="79208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Диагностика развития тонкой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моторики рук  у детей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268760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romanUcPeriod"/>
            </a:pPr>
            <a:r>
              <a:rPr lang="ru-RU" b="1" dirty="0" smtClean="0">
                <a:latin typeface="+mn-lt"/>
              </a:rPr>
              <a:t>Диагностика кинестетического </a:t>
            </a:r>
            <a:r>
              <a:rPr lang="ru-RU" b="1" dirty="0" err="1" smtClean="0">
                <a:latin typeface="+mn-lt"/>
              </a:rPr>
              <a:t>праксиса</a:t>
            </a:r>
            <a:r>
              <a:rPr lang="ru-RU" b="1" dirty="0" smtClean="0">
                <a:latin typeface="+mn-lt"/>
              </a:rPr>
              <a:t>:</a:t>
            </a:r>
          </a:p>
          <a:p>
            <a:pPr marL="342900" lvl="0" indent="-342900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Выполнение по зрительному образцу: </a:t>
            </a:r>
          </a:p>
          <a:p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• соединить 1 и 2 пальцы в кольцо – "O-KEY"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• пальцы сжаты в кулак, 2 и 3 пальцы вытянуты – "зайчик"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• пальцы сжаты в кулак, 2 и 5 пальцы вытянуты – "коза-дереза"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То же левой рукой. </a:t>
            </a:r>
          </a:p>
          <a:p>
            <a:endParaRPr lang="ru-RU" sz="16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Выполнение по тактильному образцу с выключением зрительного анализатора: с закрытыми глазами задать своей рукой "зайчика" и "козу", открыть глаза – повтор движений. </a:t>
            </a:r>
          </a:p>
          <a:p>
            <a:endParaRPr lang="ru-RU" sz="16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  Перенос позы с выключением зрительного анализатора: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Взрослый делает позу на левой руке, ребенок повторяет на правой и наоборот ("зайчик" и "коза"). </a:t>
            </a:r>
          </a:p>
          <a:p>
            <a:endParaRPr lang="ru-RU" sz="16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88640"/>
            <a:ext cx="6552728" cy="79208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Диагностика развития тонкой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моторики рук  у детей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052736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200" dirty="0" smtClean="0">
              <a:latin typeface="+mn-lt"/>
            </a:endParaRPr>
          </a:p>
          <a:p>
            <a:pPr lvl="0"/>
            <a:r>
              <a:rPr lang="en-US" b="1" dirty="0" smtClean="0">
                <a:latin typeface="+mn-lt"/>
              </a:rPr>
              <a:t>II.</a:t>
            </a:r>
            <a:r>
              <a:rPr lang="ru-RU" b="1" dirty="0" smtClean="0">
                <a:latin typeface="+mn-lt"/>
              </a:rPr>
              <a:t> Диагностика динамического </a:t>
            </a:r>
            <a:r>
              <a:rPr lang="ru-RU" b="1" dirty="0" err="1" smtClean="0">
                <a:latin typeface="+mn-lt"/>
              </a:rPr>
              <a:t>праксиса</a:t>
            </a:r>
            <a:r>
              <a:rPr lang="ru-RU" b="1" dirty="0" smtClean="0">
                <a:latin typeface="+mn-lt"/>
              </a:rPr>
              <a:t>:</a:t>
            </a:r>
          </a:p>
          <a:p>
            <a:pPr lvl="0"/>
            <a:endParaRPr lang="ru-RU" b="1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500" i="1" dirty="0" smtClean="0">
                <a:latin typeface="+mn-lt"/>
              </a:rPr>
              <a:t> </a:t>
            </a:r>
            <a:r>
              <a:rPr lang="ru-RU" sz="1600" b="1" i="1" u="sng" dirty="0" smtClean="0">
                <a:latin typeface="+mn-lt"/>
              </a:rPr>
              <a:t>«Ладонь – кулак - ребро» </a:t>
            </a:r>
            <a:r>
              <a:rPr lang="ru-RU" sz="1600" dirty="0" smtClean="0">
                <a:latin typeface="+mn-lt"/>
              </a:rPr>
              <a:t> (сначала правая, потом левая рука)</a:t>
            </a: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i="1" u="sng" dirty="0" smtClean="0">
                <a:latin typeface="+mn-lt"/>
              </a:rPr>
              <a:t>«Петушок» - «Вилка» </a:t>
            </a:r>
            <a:r>
              <a:rPr lang="ru-RU" sz="1600" dirty="0" smtClean="0">
                <a:latin typeface="+mn-lt"/>
              </a:rPr>
              <a:t>или </a:t>
            </a:r>
            <a:r>
              <a:rPr lang="ru-RU" sz="1600" b="1" i="1" u="sng" dirty="0" smtClean="0">
                <a:latin typeface="+mn-lt"/>
              </a:rPr>
              <a:t>«Заяц» - «Флажок» </a:t>
            </a:r>
            <a:r>
              <a:rPr lang="ru-RU" sz="1600" dirty="0" smtClean="0">
                <a:latin typeface="+mn-lt"/>
              </a:rPr>
              <a:t>(упражнение заключается в быстрой смене фигурок)</a:t>
            </a: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+mn-lt"/>
              </a:rPr>
              <a:t> </a:t>
            </a:r>
            <a:r>
              <a:rPr lang="ru-RU" sz="1600" b="1" i="1" u="sng" dirty="0" smtClean="0">
                <a:latin typeface="+mn-lt"/>
              </a:rPr>
              <a:t>Графические пробы: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зубчики (нелинованный лист) 20 сек. на пробу.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заборчик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– дом – башня (зубчик-заборчик) </a:t>
            </a:r>
          </a:p>
          <a:p>
            <a:pPr lvl="0"/>
            <a:endParaRPr lang="ru-RU" sz="1600" b="1" i="1" u="sng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i="1" u="sng" dirty="0" smtClean="0">
                <a:latin typeface="+mn-lt"/>
              </a:rPr>
              <a:t> Реципрокная координация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Предложить ребенку положить перед собой руки – одна сжата в кулак, а другая – распрямлена, затем он должен одновременно изменять положение обеих кистей (медленно). </a:t>
            </a:r>
          </a:p>
          <a:p>
            <a:pPr lvl="0"/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188640"/>
            <a:ext cx="6552728" cy="79208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Формирование кинестетической основы движений пальцев рук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72728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Примеры упражнений по развитию кинестетических ощущений двигательного акта:</a:t>
            </a:r>
          </a:p>
          <a:p>
            <a:endParaRPr lang="ru-RU" b="1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500" dirty="0" smtClean="0">
                <a:latin typeface="+mn-lt"/>
              </a:rPr>
              <a:t>Кисть правой руки сжата в кулак, стоит на ребре ладони, указательный палец вытянут вперед. Кисть левой руки спокойно лежит на столе (аналогичным образом проводится упражнение с кистью левой руки, затем указанное положение придается обеим кистям).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500" dirty="0" smtClean="0">
                <a:latin typeface="+mn-lt"/>
              </a:rPr>
              <a:t>Сцепить указательные пальцы обеих рук, остальные пальцы сжать в кулак.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500" dirty="0" smtClean="0">
                <a:latin typeface="+mn-lt"/>
              </a:rPr>
              <a:t>Сжатая в кулак кисть правой руки стоит на ребре ладони, развести сомкнутые пальцы до образования “колодца” (круглого отверстия). Затем упражнение выполняется пальцами левой руки и одновременно обеими руками.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500" dirty="0" smtClean="0">
                <a:latin typeface="+mn-lt"/>
              </a:rPr>
              <a:t>Кисть правой руки лежит на столе ладонями вниз с разведенными пальцами. Указательный палец кладется на средний (аналогичным образом упражнение выполняется пальцами левой руки и одновременно пальцами обеих рук).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500" dirty="0" smtClean="0">
                <a:latin typeface="+mn-lt"/>
              </a:rPr>
              <a:t>Выполнить образец положения рук логопеда с закрытыми глазами.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4452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+mn-lt"/>
              </a:rPr>
              <a:t>Работа проводится с использованием экрана для исключения зрительного контроля за положением рук.</a:t>
            </a:r>
            <a:endParaRPr lang="ru-RU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056784" cy="79208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Виды деятельности, развивающие тонкую моторику пальцев рук</a:t>
            </a:r>
            <a:endParaRPr lang="ru-RU" sz="2400" dirty="0"/>
          </a:p>
        </p:txBody>
      </p:sp>
      <p:sp>
        <p:nvSpPr>
          <p:cNvPr id="16" name="Нашивка 15"/>
          <p:cNvSpPr/>
          <p:nvPr/>
        </p:nvSpPr>
        <p:spPr>
          <a:xfrm>
            <a:off x="899592" y="1484784"/>
            <a:ext cx="7128792" cy="576064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Массаж и </a:t>
            </a:r>
            <a:r>
              <a:rPr lang="ru-RU" b="1" dirty="0" err="1" smtClean="0">
                <a:solidFill>
                  <a:schemeClr val="tx1"/>
                </a:solidFill>
              </a:rPr>
              <a:t>самомассаж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2204864"/>
            <a:ext cx="7128792" cy="576064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Пальчиковая гимнастика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971600" y="2924944"/>
            <a:ext cx="7128792" cy="504056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Изобразительная деятельность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(лепка, рисование, аппликация)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971600" y="3573016"/>
            <a:ext cx="7200800" cy="792088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Ручной труд  </a:t>
            </a:r>
            <a:r>
              <a:rPr lang="ru-RU" sz="1200" dirty="0" smtClean="0">
                <a:solidFill>
                  <a:srgbClr val="002060"/>
                </a:solidFill>
              </a:rPr>
              <a:t>(изготовление поделок (из бумаги и папье-маше, картонок, ниток и 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   природного материала),  макраме – плетение из толстых ниток, </a:t>
            </a:r>
            <a:r>
              <a:rPr lang="ru-RU" sz="1200" dirty="0" err="1" smtClean="0">
                <a:solidFill>
                  <a:srgbClr val="002060"/>
                </a:solidFill>
              </a:rPr>
              <a:t>бисероплетение</a:t>
            </a:r>
            <a:r>
              <a:rPr lang="ru-RU" sz="1200" dirty="0" smtClean="0">
                <a:solidFill>
                  <a:srgbClr val="002060"/>
                </a:solidFill>
              </a:rPr>
              <a:t>; вышивание, шитье, вязание, </a:t>
            </a:r>
            <a:r>
              <a:rPr lang="ru-RU" dirty="0" smtClean="0"/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пришивание пуговиц, выжигание)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971600" y="4509120"/>
            <a:ext cx="7200800" cy="936104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Игры-манипуляции с различными предметами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rgbClr val="002060"/>
                </a:solidFill>
              </a:rPr>
              <a:t>собирание пирамидки, матрешки, конструктора, мозаики; игры – шнуровки; расстегивание и застегивание пуговиц разных размеров, липучек, молний, ремешков, кнопок, крючков, манипуляции с небольшими предметами и игрушками)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971600" y="5589240"/>
            <a:ext cx="7200800" cy="504056"/>
          </a:xfrm>
          <a:prstGeom prst="chevron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 cmpd="sng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Пальчиковый театр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1640" y="332656"/>
            <a:ext cx="6624736" cy="720080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444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Массаж 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самомассаж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34076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Приемы </a:t>
            </a:r>
            <a:r>
              <a:rPr lang="ru-RU" b="1" i="1" dirty="0" err="1" smtClean="0">
                <a:latin typeface="+mn-lt"/>
              </a:rPr>
              <a:t>самомассажа</a:t>
            </a:r>
            <a:r>
              <a:rPr lang="ru-RU" b="1" i="1" dirty="0" smtClean="0">
                <a:latin typeface="+mn-lt"/>
              </a:rPr>
              <a:t>: </a:t>
            </a:r>
          </a:p>
          <a:p>
            <a:r>
              <a:rPr lang="ru-RU" dirty="0" smtClean="0">
                <a:latin typeface="+mn-lt"/>
              </a:rPr>
              <a:t>             поглаживание, растирание, разминание, выжимание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92896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+mn-lt"/>
              </a:rPr>
              <a:t>Три комплекса упражнений </a:t>
            </a:r>
            <a:r>
              <a:rPr lang="ru-RU" b="1" i="1" dirty="0" err="1" smtClean="0">
                <a:latin typeface="+mn-lt"/>
              </a:rPr>
              <a:t>самомассажа</a:t>
            </a:r>
            <a:r>
              <a:rPr lang="ru-RU" b="1" i="1" dirty="0" smtClean="0">
                <a:latin typeface="+mn-lt"/>
              </a:rPr>
              <a:t> (на основе рекомендаций А.А. Бирюкова):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      </a:t>
            </a:r>
            <a:r>
              <a:rPr lang="ru-RU" dirty="0" err="1" smtClean="0">
                <a:latin typeface="+mn-lt"/>
              </a:rPr>
              <a:t>самомассаж</a:t>
            </a:r>
            <a:r>
              <a:rPr lang="ru-RU" dirty="0" smtClean="0">
                <a:latin typeface="+mn-lt"/>
              </a:rPr>
              <a:t>  тыльной стороны кистей рук,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      </a:t>
            </a:r>
            <a:r>
              <a:rPr lang="ru-RU" dirty="0" err="1" smtClean="0">
                <a:latin typeface="+mn-lt"/>
              </a:rPr>
              <a:t>самомассаж</a:t>
            </a:r>
            <a:r>
              <a:rPr lang="ru-RU" dirty="0" smtClean="0">
                <a:latin typeface="+mn-lt"/>
              </a:rPr>
              <a:t> ладоней,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+mn-lt"/>
              </a:rPr>
              <a:t>      </a:t>
            </a:r>
            <a:r>
              <a:rPr lang="ru-RU" dirty="0" err="1" smtClean="0">
                <a:latin typeface="+mn-lt"/>
              </a:rPr>
              <a:t>самомассаж</a:t>
            </a:r>
            <a:r>
              <a:rPr lang="ru-RU" dirty="0" smtClean="0">
                <a:latin typeface="+mn-lt"/>
              </a:rPr>
              <a:t> пальцев рук.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01317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При </a:t>
            </a:r>
            <a:r>
              <a:rPr lang="ru-RU" dirty="0" err="1" smtClean="0">
                <a:latin typeface="+mn-lt"/>
              </a:rPr>
              <a:t>самомассаже</a:t>
            </a:r>
            <a:r>
              <a:rPr lang="ru-RU" dirty="0" smtClean="0">
                <a:latin typeface="+mn-lt"/>
              </a:rPr>
              <a:t> используются упражнения с </a:t>
            </a:r>
          </a:p>
          <a:p>
            <a:r>
              <a:rPr lang="ru-RU" dirty="0" smtClean="0">
                <a:latin typeface="+mn-lt"/>
              </a:rPr>
              <a:t>грецкими орехами, разноцветными прищепками, </a:t>
            </a:r>
          </a:p>
          <a:p>
            <a:r>
              <a:rPr lang="ru-RU" dirty="0" smtClean="0">
                <a:latin typeface="+mn-lt"/>
              </a:rPr>
              <a:t>массажными мячиками, шестигранными карандашами.</a:t>
            </a:r>
            <a:endParaRPr lang="ru-RU" dirty="0">
              <a:latin typeface="+mn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2204864"/>
            <a:ext cx="3731460" cy="2798595"/>
          </a:xfrm>
          <a:prstGeom prst="roundRect">
            <a:avLst>
              <a:gd name="adj" fmla="val 16667"/>
            </a:avLst>
          </a:prstGeom>
          <a:ln w="6032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1304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10113048</Template>
  <TotalTime>393</TotalTime>
  <Words>1038</Words>
  <Application>Microsoft Office PowerPoint</Application>
  <PresentationFormat>Экран (4:3)</PresentationFormat>
  <Paragraphs>126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Constantia</vt:lpstr>
      <vt:lpstr>Wingdings</vt:lpstr>
      <vt:lpstr>10113048</vt:lpstr>
      <vt:lpstr>Формирование кинестетических ощущений и тонкой моторики пальцев рук у детей c ОНР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                за                           внимание!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 дошкольного учреждения</dc:title>
  <dc:creator>User</dc:creator>
  <cp:lastModifiedBy>Метис</cp:lastModifiedBy>
  <cp:revision>121</cp:revision>
  <dcterms:created xsi:type="dcterms:W3CDTF">2012-04-23T11:52:12Z</dcterms:created>
  <dcterms:modified xsi:type="dcterms:W3CDTF">2021-02-19T04:10:49Z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TC101130481049</vt:lpwstr>
  </property>
</Properties>
</file>